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3ecbe50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3ecbe50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3ecbe50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3ecbe50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3ecbe50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3ecbe50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3ecbe50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3ecbe50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3ecbe50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3ecbe50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40b58fec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40b58fec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40b58fec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40b58fec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40b58fec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40b58fec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40b58fec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40b58fec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40b58fec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40b58fec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63ecbe50c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63ecbe50c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5416cf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5416cf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40b58fec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40b58fec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40b58fe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40b58fe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40b58fec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40b58fec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40b58fec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40b58fec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40b58fec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40b58fec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40b58fec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40b58fec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hyperlink" Target="https://github.com/ankur6ue/deep-learning-course/blob/master/class_2/matrix_derivatives.p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0" Type="http://schemas.openxmlformats.org/officeDocument/2006/relationships/image" Target="../media/image16.png"/><Relationship Id="rId11" Type="http://schemas.openxmlformats.org/officeDocument/2006/relationships/image" Target="../media/image23.png"/><Relationship Id="rId22" Type="http://schemas.openxmlformats.org/officeDocument/2006/relationships/image" Target="../media/image18.png"/><Relationship Id="rId10" Type="http://schemas.openxmlformats.org/officeDocument/2006/relationships/image" Target="../media/image8.png"/><Relationship Id="rId21" Type="http://schemas.openxmlformats.org/officeDocument/2006/relationships/image" Target="../media/image17.png"/><Relationship Id="rId13" Type="http://schemas.openxmlformats.org/officeDocument/2006/relationships/image" Target="../media/image10.png"/><Relationship Id="rId24" Type="http://schemas.openxmlformats.org/officeDocument/2006/relationships/image" Target="../media/image20.png"/><Relationship Id="rId12" Type="http://schemas.openxmlformats.org/officeDocument/2006/relationships/image" Target="../media/image6.png"/><Relationship Id="rId23"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7.png"/><Relationship Id="rId15" Type="http://schemas.openxmlformats.org/officeDocument/2006/relationships/image" Target="../media/image12.png"/><Relationship Id="rId14" Type="http://schemas.openxmlformats.org/officeDocument/2006/relationships/image" Target="../media/image11.png"/><Relationship Id="rId17" Type="http://schemas.openxmlformats.org/officeDocument/2006/relationships/image" Target="../media/image15.png"/><Relationship Id="rId16" Type="http://schemas.openxmlformats.org/officeDocument/2006/relationships/image" Target="../media/image14.png"/><Relationship Id="rId5" Type="http://schemas.openxmlformats.org/officeDocument/2006/relationships/image" Target="../media/image5.png"/><Relationship Id="rId19" Type="http://schemas.openxmlformats.org/officeDocument/2006/relationships/image" Target="../media/image25.png"/><Relationship Id="rId6" Type="http://schemas.openxmlformats.org/officeDocument/2006/relationships/image" Target="../media/image1.png"/><Relationship Id="rId18"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pic>
        <p:nvPicPr>
          <p:cNvPr id="180" name="Google Shape;180;p22"/>
          <p:cNvPicPr preferRelativeResize="0"/>
          <p:nvPr/>
        </p:nvPicPr>
        <p:blipFill rotWithShape="1">
          <a:blip r:embed="rId3">
            <a:alphaModFix/>
          </a:blip>
          <a:srcRect b="31572" l="5015" r="11672" t="0"/>
          <a:stretch/>
        </p:blipFill>
        <p:spPr>
          <a:xfrm>
            <a:off x="4450525" y="557675"/>
            <a:ext cx="3742125" cy="4099101"/>
          </a:xfrm>
          <a:prstGeom prst="rect">
            <a:avLst/>
          </a:prstGeom>
          <a:noFill/>
          <a:ln>
            <a:noFill/>
          </a:ln>
        </p:spPr>
      </p:pic>
      <p:sp>
        <p:nvSpPr>
          <p:cNvPr id="181" name="Google Shape;181;p22"/>
          <p:cNvSpPr txBox="1"/>
          <p:nvPr/>
        </p:nvSpPr>
        <p:spPr>
          <a:xfrm>
            <a:off x="336350" y="911825"/>
            <a:ext cx="3517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So far, we calculated gradients for a single input. It is common to group the inputs into a batch. Let’s calculate the gradients for the batched case. We’ll also include the bias term now</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3">
            <a:alphaModFix/>
          </a:blip>
          <a:srcRect b="4488" l="5977" r="1343" t="1411"/>
          <a:stretch/>
        </p:blipFill>
        <p:spPr>
          <a:xfrm>
            <a:off x="4316350" y="11231"/>
            <a:ext cx="3789900" cy="5132270"/>
          </a:xfrm>
          <a:prstGeom prst="rect">
            <a:avLst/>
          </a:prstGeom>
          <a:noFill/>
          <a:ln>
            <a:noFill/>
          </a:ln>
        </p:spPr>
      </p:pic>
      <p:sp>
        <p:nvSpPr>
          <p:cNvPr id="187" name="Google Shape;187;p23"/>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188" name="Google Shape;188;p23"/>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the weights</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4"/>
          <p:cNvPicPr preferRelativeResize="0"/>
          <p:nvPr/>
        </p:nvPicPr>
        <p:blipFill rotWithShape="1">
          <a:blip r:embed="rId3">
            <a:alphaModFix/>
          </a:blip>
          <a:srcRect b="17005" l="6974" r="18747" t="0"/>
          <a:stretch/>
        </p:blipFill>
        <p:spPr>
          <a:xfrm>
            <a:off x="4506975" y="152400"/>
            <a:ext cx="3331474" cy="4964274"/>
          </a:xfrm>
          <a:prstGeom prst="rect">
            <a:avLst/>
          </a:prstGeom>
          <a:noFill/>
          <a:ln>
            <a:noFill/>
          </a:ln>
        </p:spPr>
      </p:pic>
      <p:sp>
        <p:nvSpPr>
          <p:cNvPr id="194" name="Google Shape;194;p24"/>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2257" l="2510" r="12664" t="0"/>
          <a:stretch/>
        </p:blipFill>
        <p:spPr>
          <a:xfrm>
            <a:off x="4414575" y="0"/>
            <a:ext cx="3347199" cy="5143499"/>
          </a:xfrm>
          <a:prstGeom prst="rect">
            <a:avLst/>
          </a:prstGeom>
          <a:noFill/>
          <a:ln>
            <a:noFill/>
          </a:ln>
        </p:spPr>
      </p:pic>
      <p:sp>
        <p:nvSpPr>
          <p:cNvPr id="200" name="Google Shape;200;p25"/>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201" name="Google Shape;201;p25"/>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bias </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b="56470" l="3297" r="0" t="0"/>
          <a:stretch/>
        </p:blipFill>
        <p:spPr>
          <a:xfrm>
            <a:off x="4373525" y="152400"/>
            <a:ext cx="4252499" cy="2552826"/>
          </a:xfrm>
          <a:prstGeom prst="rect">
            <a:avLst/>
          </a:prstGeom>
          <a:noFill/>
          <a:ln>
            <a:noFill/>
          </a:ln>
        </p:spPr>
      </p:pic>
      <p:sp>
        <p:nvSpPr>
          <p:cNvPr id="207" name="Google Shape;207;p26"/>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pic>
        <p:nvPicPr>
          <p:cNvPr descr="{&quot;backgroundColorModified&quot;:false,&quot;id&quot;:&quot;9&quot;,&quot;backgroundColor&quot;:&quot;#FFFFFF&quot;,&quot;aid&quot;:null,&quot;font&quot;:{&quot;family&quot;:&quot;Arial&quot;,&quot;size&quot;:16,&quot;color&quot;:&quot;#595959&quot;},&quot;type&quot;:&quot;lalign*&quot;,&quot;code&quot;:&quot;\\begin{lalign*}\n&amp;{\\text{If}\\;y=f\\left(x\\right),\\;}\\\\\n&amp;{\\text{find}\\;f\\,\\text{that}\\;\\text{minimizes}\\;\\text{L(y)}}\t\n\\end{lalign*}&quot;,&quot;ts&quot;:1753561656433,&quot;cs&quot;:&quot;yTReRyOOxMTbp80idXCI2Q==&quot;,&quot;size&quot;:{&quot;width&quot;:281.25,&quot;height&quot;:57.75000000000002}}" id="213" name="Google Shape;213;p27"/>
          <p:cNvPicPr preferRelativeResize="0"/>
          <p:nvPr/>
        </p:nvPicPr>
        <p:blipFill>
          <a:blip r:embed="rId3">
            <a:alphaModFix/>
          </a:blip>
          <a:stretch>
            <a:fillRect/>
          </a:stretch>
        </p:blipFill>
        <p:spPr>
          <a:xfrm>
            <a:off x="472284" y="1835000"/>
            <a:ext cx="2678906" cy="550069"/>
          </a:xfrm>
          <a:prstGeom prst="rect">
            <a:avLst/>
          </a:prstGeom>
          <a:noFill/>
          <a:ln>
            <a:noFill/>
          </a:ln>
        </p:spPr>
      </p:pic>
      <p:sp>
        <p:nvSpPr>
          <p:cNvPr id="214" name="Google Shape;214;p27"/>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We calculated all these gradients.. Now what? </a:t>
            </a:r>
            <a:endParaRPr>
              <a:solidFill>
                <a:schemeClr val="dk2"/>
              </a:solidFill>
            </a:endParaRPr>
          </a:p>
          <a:p>
            <a:pPr indent="0" lvl="0" marL="0" rtl="0" algn="l">
              <a:spcBef>
                <a:spcPts val="0"/>
              </a:spcBef>
              <a:spcAft>
                <a:spcPts val="0"/>
              </a:spcAft>
              <a:buNone/>
            </a:pPr>
            <a:r>
              <a:rPr lang="en">
                <a:solidFill>
                  <a:schemeClr val="dk2"/>
                </a:solidFill>
              </a:rPr>
              <a:t>Recall the original optimization problem..</a:t>
            </a:r>
            <a:endParaRPr>
              <a:solidFill>
                <a:schemeClr val="dk2"/>
              </a:solidFill>
            </a:endParaRPr>
          </a:p>
        </p:txBody>
      </p:sp>
      <p:sp>
        <p:nvSpPr>
          <p:cNvPr id="215" name="Google Shape;215;p27"/>
          <p:cNvSpPr txBox="1"/>
          <p:nvPr/>
        </p:nvSpPr>
        <p:spPr>
          <a:xfrm>
            <a:off x="426075" y="2511775"/>
            <a:ext cx="738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We modeled the unknown function </a:t>
            </a:r>
            <a:r>
              <a:rPr i="1" lang="en" sz="1500">
                <a:solidFill>
                  <a:schemeClr val="dk2"/>
                </a:solidFill>
              </a:rPr>
              <a:t>f</a:t>
            </a:r>
            <a:r>
              <a:rPr lang="en" sz="1500">
                <a:solidFill>
                  <a:schemeClr val="dk2"/>
                </a:solidFill>
              </a:rPr>
              <a:t> as a neural network, because neural networks can model any arbitrary function. Finding </a:t>
            </a:r>
            <a:r>
              <a:rPr i="1" lang="en" sz="1500">
                <a:solidFill>
                  <a:schemeClr val="dk2"/>
                </a:solidFill>
              </a:rPr>
              <a:t>f</a:t>
            </a:r>
            <a:r>
              <a:rPr lang="en" sz="1500">
                <a:solidFill>
                  <a:schemeClr val="dk2"/>
                </a:solidFill>
              </a:rPr>
              <a:t> means finding the weights of the network that minimize the loss function. We calculated the gradients so we know which direction to move the weights.</a:t>
            </a:r>
            <a:endParaRPr sz="1500">
              <a:solidFill>
                <a:schemeClr val="dk2"/>
              </a:solidFill>
            </a:endParaRPr>
          </a:p>
        </p:txBody>
      </p:sp>
      <p:pic>
        <p:nvPicPr>
          <p:cNvPr descr="{&quot;code&quot;:&quot;$$w_{t+1}=w_{t}-\\eta\\frac{\\partial e}{\\partial w_{t}}$$&quot;,&quot;backgroundColorModified&quot;:false,&quot;id&quot;:&quot;1&quot;,&quot;font&quot;:{&quot;size&quot;:15.5,&quot;family&quot;:&quot;Arial&quot;,&quot;color&quot;:&quot;#000000&quot;},&quot;type&quot;:&quot;$$&quot;,&quot;backgroundColor&quot;:&quot;#FFFFFF&quot;,&quot;aid&quot;:null,&quot;ts&quot;:1755358546552,&quot;cs&quot;:&quot;ev7DD41i0BjdE3MpD42tcQ==&quot;,&quot;size&quot;:{&quot;width&quot;:193.66666666666666,&quot;height&quot;:54.166666666666664}}" id="216" name="Google Shape;216;p27"/>
          <p:cNvPicPr preferRelativeResize="0"/>
          <p:nvPr/>
        </p:nvPicPr>
        <p:blipFill>
          <a:blip r:embed="rId4">
            <a:alphaModFix/>
          </a:blip>
          <a:stretch>
            <a:fillRect/>
          </a:stretch>
        </p:blipFill>
        <p:spPr>
          <a:xfrm>
            <a:off x="550739" y="3778050"/>
            <a:ext cx="1844675" cy="515938"/>
          </a:xfrm>
          <a:prstGeom prst="rect">
            <a:avLst/>
          </a:prstGeom>
          <a:noFill/>
          <a:ln>
            <a:noFill/>
          </a:ln>
        </p:spPr>
      </p:pic>
      <p:sp>
        <p:nvSpPr>
          <p:cNvPr id="217" name="Google Shape;217;p27"/>
          <p:cNvSpPr txBox="1"/>
          <p:nvPr/>
        </p:nvSpPr>
        <p:spPr>
          <a:xfrm>
            <a:off x="2090325" y="4405950"/>
            <a:ext cx="34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Learning rate.. This should get smaller as we get closer to the minimum</a:t>
            </a:r>
            <a:endParaRPr>
              <a:solidFill>
                <a:schemeClr val="dk2"/>
              </a:solidFill>
            </a:endParaRPr>
          </a:p>
        </p:txBody>
      </p:sp>
      <p:cxnSp>
        <p:nvCxnSpPr>
          <p:cNvPr id="218" name="Google Shape;218;p27"/>
          <p:cNvCxnSpPr>
            <a:stCxn id="217" idx="1"/>
          </p:cNvCxnSpPr>
          <p:nvPr/>
        </p:nvCxnSpPr>
        <p:spPr>
          <a:xfrm rot="10800000">
            <a:off x="1925025" y="4198950"/>
            <a:ext cx="165300" cy="51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sp>
        <p:nvSpPr>
          <p:cNvPr id="224" name="Google Shape;224;p28"/>
          <p:cNvSpPr txBox="1"/>
          <p:nvPr/>
        </p:nvSpPr>
        <p:spPr>
          <a:xfrm>
            <a:off x="362025" y="973425"/>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Video</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Stochastic Minibatch Gradient Descent</a:t>
            </a:r>
            <a:endParaRPr sz="2020"/>
          </a:p>
        </p:txBody>
      </p:sp>
      <p:sp>
        <p:nvSpPr>
          <p:cNvPr id="230" name="Google Shape;230;p29"/>
          <p:cNvSpPr txBox="1"/>
          <p:nvPr/>
        </p:nvSpPr>
        <p:spPr>
          <a:xfrm>
            <a:off x="362025" y="973425"/>
            <a:ext cx="52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How do we select the batch size?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Say we have </a:t>
            </a:r>
            <a:r>
              <a:rPr i="1" lang="en">
                <a:solidFill>
                  <a:schemeClr val="dk2"/>
                </a:solidFill>
              </a:rPr>
              <a:t>n </a:t>
            </a:r>
            <a:r>
              <a:rPr lang="en">
                <a:solidFill>
                  <a:schemeClr val="dk2"/>
                </a:solidFill>
              </a:rPr>
              <a:t>data points</a:t>
            </a:r>
            <a:endParaRPr>
              <a:solidFill>
                <a:schemeClr val="dk2"/>
              </a:solidFill>
            </a:endParaRPr>
          </a:p>
        </p:txBody>
      </p:sp>
      <p:cxnSp>
        <p:nvCxnSpPr>
          <p:cNvPr id="231" name="Google Shape;231;p29"/>
          <p:cNvCxnSpPr/>
          <p:nvPr/>
        </p:nvCxnSpPr>
        <p:spPr>
          <a:xfrm>
            <a:off x="1750450" y="3064925"/>
            <a:ext cx="4250400" cy="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29"/>
          <p:cNvSpPr txBox="1"/>
          <p:nvPr/>
        </p:nvSpPr>
        <p:spPr>
          <a:xfrm>
            <a:off x="514425" y="3143550"/>
            <a:ext cx="2740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B=1</a:t>
            </a:r>
            <a:endParaRPr>
              <a:solidFill>
                <a:schemeClr val="dk2"/>
              </a:solidFill>
            </a:endParaRPr>
          </a:p>
          <a:p>
            <a:pPr indent="0" lvl="0" marL="0" rtl="0" algn="ctr">
              <a:spcBef>
                <a:spcPts val="0"/>
              </a:spcBef>
              <a:spcAft>
                <a:spcPts val="0"/>
              </a:spcAft>
              <a:buNone/>
            </a:pPr>
            <a:r>
              <a:rPr lang="en" sz="1100">
                <a:solidFill>
                  <a:schemeClr val="dk2"/>
                </a:solidFill>
              </a:rPr>
              <a:t>Select a random point from the dataset (without replacement)</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Gradient is very noisy</a:t>
            </a:r>
            <a:endParaRPr sz="1100">
              <a:solidFill>
                <a:schemeClr val="dk2"/>
              </a:solidFill>
            </a:endParaRPr>
          </a:p>
        </p:txBody>
      </p:sp>
      <p:sp>
        <p:nvSpPr>
          <p:cNvPr id="233" name="Google Shape;233;p29"/>
          <p:cNvSpPr txBox="1"/>
          <p:nvPr/>
        </p:nvSpPr>
        <p:spPr>
          <a:xfrm>
            <a:off x="4572000" y="3112750"/>
            <a:ext cx="30189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B=n</a:t>
            </a:r>
            <a:endParaRPr>
              <a:solidFill>
                <a:schemeClr val="dk2"/>
              </a:solidFill>
            </a:endParaRPr>
          </a:p>
          <a:p>
            <a:pPr indent="0" lvl="0" marL="0" rtl="0" algn="ctr">
              <a:spcBef>
                <a:spcPts val="0"/>
              </a:spcBef>
              <a:spcAft>
                <a:spcPts val="0"/>
              </a:spcAft>
              <a:buNone/>
            </a:pPr>
            <a:r>
              <a:rPr lang="en" sz="1100">
                <a:solidFill>
                  <a:schemeClr val="dk2"/>
                </a:solidFill>
              </a:rPr>
              <a:t>Select the entire dataset at every iteration</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Large matrices, compute heavy</a:t>
            </a:r>
            <a:endParaRPr sz="1100">
              <a:solidFill>
                <a:schemeClr val="dk2"/>
              </a:solidFill>
            </a:endParaRPr>
          </a:p>
        </p:txBody>
      </p:sp>
      <p:sp>
        <p:nvSpPr>
          <p:cNvPr id="234" name="Google Shape;234;p29"/>
          <p:cNvSpPr txBox="1"/>
          <p:nvPr/>
        </p:nvSpPr>
        <p:spPr>
          <a:xfrm>
            <a:off x="1882325" y="1878200"/>
            <a:ext cx="3927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1&lt;B&lt;n</a:t>
            </a:r>
            <a:endParaRPr>
              <a:solidFill>
                <a:schemeClr val="dk2"/>
              </a:solidFill>
            </a:endParaRPr>
          </a:p>
          <a:p>
            <a:pPr indent="0" lvl="0" marL="0" rtl="0" algn="ctr">
              <a:spcBef>
                <a:spcPts val="0"/>
              </a:spcBef>
              <a:spcAft>
                <a:spcPts val="0"/>
              </a:spcAft>
              <a:buNone/>
            </a:pPr>
            <a:r>
              <a:rPr lang="en" sz="1100">
                <a:solidFill>
                  <a:schemeClr val="dk2"/>
                </a:solidFill>
              </a:rPr>
              <a:t>Select a subset of the dataset at every iteration (without replacement). Calculate gradient and update weights. Do until we sweep through the entire dataset</a:t>
            </a:r>
            <a:endParaRPr sz="1100">
              <a:solidFill>
                <a:schemeClr val="dk2"/>
              </a:solidFill>
            </a:endParaRPr>
          </a:p>
          <a:p>
            <a:pPr indent="0" lvl="0" marL="0" rtl="0" algn="ctr">
              <a:spcBef>
                <a:spcPts val="0"/>
              </a:spcBef>
              <a:spcAft>
                <a:spcPts val="0"/>
              </a:spcAft>
              <a:buNone/>
            </a:pPr>
            <a:r>
              <a:rPr b="1" lang="en" sz="1100">
                <a:solidFill>
                  <a:schemeClr val="dk2"/>
                </a:solidFill>
              </a:rPr>
              <a:t>Best of both worlds. Stable gradients, lower compute</a:t>
            </a:r>
            <a:endParaRPr sz="1100">
              <a:solidFill>
                <a:schemeClr val="dk2"/>
              </a:solidFill>
            </a:endParaRPr>
          </a:p>
        </p:txBody>
      </p:sp>
      <p:cxnSp>
        <p:nvCxnSpPr>
          <p:cNvPr id="235" name="Google Shape;235;p29"/>
          <p:cNvCxnSpPr/>
          <p:nvPr/>
        </p:nvCxnSpPr>
        <p:spPr>
          <a:xfrm>
            <a:off x="1928525" y="4499575"/>
            <a:ext cx="4400700" cy="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29"/>
          <p:cNvSpPr/>
          <p:nvPr/>
        </p:nvSpPr>
        <p:spPr>
          <a:xfrm rot="-5400000">
            <a:off x="21962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9"/>
          <p:cNvSpPr/>
          <p:nvPr/>
        </p:nvSpPr>
        <p:spPr>
          <a:xfrm rot="-5400000">
            <a:off x="28241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9"/>
          <p:cNvSpPr/>
          <p:nvPr/>
        </p:nvSpPr>
        <p:spPr>
          <a:xfrm rot="-5400000">
            <a:off x="34520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9"/>
          <p:cNvSpPr/>
          <p:nvPr/>
        </p:nvSpPr>
        <p:spPr>
          <a:xfrm rot="-5400000">
            <a:off x="40799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9"/>
          <p:cNvSpPr/>
          <p:nvPr/>
        </p:nvSpPr>
        <p:spPr>
          <a:xfrm rot="-5400000">
            <a:off x="47078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9"/>
          <p:cNvSpPr/>
          <p:nvPr/>
        </p:nvSpPr>
        <p:spPr>
          <a:xfrm rot="-5400000">
            <a:off x="53357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9"/>
          <p:cNvSpPr/>
          <p:nvPr/>
        </p:nvSpPr>
        <p:spPr>
          <a:xfrm rot="-5400000">
            <a:off x="59636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9"/>
          <p:cNvSpPr txBox="1"/>
          <p:nvPr/>
        </p:nvSpPr>
        <p:spPr>
          <a:xfrm>
            <a:off x="893075" y="4536700"/>
            <a:ext cx="639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Sample B=m at each iteration. A sweep through the entire training dataset is called an epoch. Number of iterations in an epoch: n/B, assuming B divides n</a:t>
            </a:r>
            <a:endParaRPr sz="1100">
              <a:solidFill>
                <a:schemeClr val="dk2"/>
              </a:solidFill>
            </a:endParaRPr>
          </a:p>
        </p:txBody>
      </p:sp>
      <p:cxnSp>
        <p:nvCxnSpPr>
          <p:cNvPr id="244" name="Google Shape;244;p29"/>
          <p:cNvCxnSpPr/>
          <p:nvPr/>
        </p:nvCxnSpPr>
        <p:spPr>
          <a:xfrm flipH="1">
            <a:off x="17504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9"/>
          <p:cNvCxnSpPr/>
          <p:nvPr/>
        </p:nvCxnSpPr>
        <p:spPr>
          <a:xfrm flipH="1">
            <a:off x="60008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9"/>
          <p:cNvCxnSpPr/>
          <p:nvPr/>
        </p:nvCxnSpPr>
        <p:spPr>
          <a:xfrm flipH="1">
            <a:off x="3704700" y="2977625"/>
            <a:ext cx="5100" cy="1746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9"/>
          <p:cNvSpPr txBox="1"/>
          <p:nvPr/>
        </p:nvSpPr>
        <p:spPr>
          <a:xfrm>
            <a:off x="6356050" y="4299475"/>
            <a:ext cx="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n</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228425" y="4058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Homework</a:t>
            </a:r>
            <a:endParaRPr sz="2020"/>
          </a:p>
        </p:txBody>
      </p:sp>
      <p:pic>
        <p:nvPicPr>
          <p:cNvPr descr="{&quot;type&quot;:&quot;lalign*&quot;,&quot;backgroundColorModified&quot;:false,&quot;aid&quot;:null,&quot;backgroundColor&quot;:&quot;#FFFFFF&quot;,&quot;font&quot;:{&quot;color&quot;:&quot;#000000&quot;,&quot;size&quot;:12,&quot;family&quot;:&quot;Arial&quot;},&quot;code&quot;:&quot;\\begin{lalign*}\n&amp;{Q1:}\\\\\n&amp;{\\text{if}\\;y=\\log_{}\\left(x\\right)}\\\\\n&amp;{\\frac{dy}{dx}=1/x\\,}\\\\\n&amp;{\\text{Derive}\\;\\text{this}\\;\\text{result}\\;\\text{using}\\;\\text{first}\\;\\text{principles}\\;\\text{(definition}\\;\\text{of}\\;\\text{a}\\;\\text{derivative}\\;\\text{in}\\;\\text{Lecture}\\;\\text{1)}}\\\\\n&amp;{}\\\\\n&amp;{\\text{Q2:}\\;\\text{Let}\\;x\\,\\text{be}\\;\\text{a}\\;\\text{1}\\times3\\,\\text{vector}\\;\\left[x_{1,\\,}x_{2},\\,x_{3}\\right]}\\\\\n&amp;{y=\\frac{1}{3}\\left({\\sqrt[]{x_{1}^{2}+x_{2}^{2}+x_{3}^{2}}}\\right)}\\\\\n&amp;{\\text{Calculate}\\;\\text{the}\\;\\text{partial}\\;\\text{derivative}\\;\\text{of}\\;y\\,\\text{against}\\;x\\,\\text{and}\\;\\text{arrange}\\;\\text{it}\\;\\text{in}\\;\\text{numerator}\\;\\text{and}\\;\\text{denominator}\\;\\text{layouts}\\;\\text{(from}\\;\\text{Lec}\\;\\text{1)}}\\\\\n&amp;{}\\\\\n&amp;{}\t\n\\end{lalign*}&quot;,&quot;id&quot;:&quot;2&quot;,&quot;ts&quot;:1755028405684,&quot;cs&quot;:&quot;7bypWCyFGt6RgB61U1LTSQ==&quot;,&quot;size&quot;:{&quot;width&quot;:910,&quot;height&quot;:237}}" id="253" name="Google Shape;253;p30"/>
          <p:cNvPicPr preferRelativeResize="0"/>
          <p:nvPr/>
        </p:nvPicPr>
        <p:blipFill>
          <a:blip r:embed="rId3">
            <a:alphaModFix/>
          </a:blip>
          <a:stretch>
            <a:fillRect/>
          </a:stretch>
        </p:blipFill>
        <p:spPr>
          <a:xfrm>
            <a:off x="323206" y="945425"/>
            <a:ext cx="8667750" cy="2257425"/>
          </a:xfrm>
          <a:prstGeom prst="rect">
            <a:avLst/>
          </a:prstGeom>
          <a:noFill/>
          <a:ln>
            <a:noFill/>
          </a:ln>
        </p:spPr>
      </p:pic>
      <p:sp>
        <p:nvSpPr>
          <p:cNvPr id="254" name="Google Shape;254;p30"/>
          <p:cNvSpPr txBox="1"/>
          <p:nvPr/>
        </p:nvSpPr>
        <p:spPr>
          <a:xfrm>
            <a:off x="311700" y="3345725"/>
            <a:ext cx="716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Q3: T</a:t>
            </a:r>
            <a:r>
              <a:rPr lang="en" sz="1600" u="sng">
                <a:solidFill>
                  <a:schemeClr val="hlink"/>
                </a:solidFill>
                <a:hlinkClick r:id="rId4"/>
              </a:rPr>
              <a:t>his</a:t>
            </a:r>
            <a:r>
              <a:rPr lang="en" sz="1600">
                <a:solidFill>
                  <a:schemeClr val="dk2"/>
                </a:solidFill>
              </a:rPr>
              <a:t> code implements the math in slides 3-8. Run it in your favorite Python IDE (Pycharm recommended) and make sure you understand what’s going on. Do the exercise at the bottom of the code</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What’s next..</a:t>
            </a:r>
            <a:endParaRPr sz="2020"/>
          </a:p>
        </p:txBody>
      </p:sp>
      <p:sp>
        <p:nvSpPr>
          <p:cNvPr id="260" name="Google Shape;260;p31"/>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Can I use other non-linearities? </a:t>
            </a:r>
            <a:endParaRPr>
              <a:solidFill>
                <a:schemeClr val="dk2"/>
              </a:solidFill>
            </a:endParaRPr>
          </a:p>
          <a:p>
            <a:pPr indent="0" lvl="0" marL="0" rtl="0" algn="l">
              <a:spcBef>
                <a:spcPts val="0"/>
              </a:spcBef>
              <a:spcAft>
                <a:spcPts val="0"/>
              </a:spcAft>
              <a:buNone/>
            </a:pPr>
            <a:r>
              <a:rPr lang="en">
                <a:solidFill>
                  <a:schemeClr val="dk2"/>
                </a:solidFill>
              </a:rPr>
              <a:t>How do I initialize weights?</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Backpropagation: Single Input</a:t>
            </a:r>
            <a:endParaRPr/>
          </a:p>
          <a:p>
            <a:pPr indent="-342900" lvl="0" marL="457200" rtl="0" algn="l">
              <a:spcBef>
                <a:spcPts val="0"/>
              </a:spcBef>
              <a:spcAft>
                <a:spcPts val="0"/>
              </a:spcAft>
              <a:buSzPts val="1800"/>
              <a:buChar char="-"/>
            </a:pPr>
            <a:r>
              <a:rPr lang="en"/>
              <a:t>Backpropagation: Batched case</a:t>
            </a:r>
            <a:endParaRPr/>
          </a:p>
          <a:p>
            <a:pPr indent="-342900" lvl="0" marL="457200" rtl="0" algn="l">
              <a:spcBef>
                <a:spcPts val="0"/>
              </a:spcBef>
              <a:spcAft>
                <a:spcPts val="0"/>
              </a:spcAft>
              <a:buSzPts val="1800"/>
              <a:buChar char="-"/>
            </a:pPr>
            <a:r>
              <a:rPr lang="en"/>
              <a:t>Updating weights</a:t>
            </a:r>
            <a:endParaRPr/>
          </a:p>
          <a:p>
            <a:pPr indent="-342900" lvl="0" marL="457200" rtl="0" algn="l">
              <a:spcBef>
                <a:spcPts val="0"/>
              </a:spcBef>
              <a:spcAft>
                <a:spcPts val="0"/>
              </a:spcAft>
              <a:buSzPts val="1800"/>
              <a:buChar char="-"/>
            </a:pPr>
            <a:r>
              <a:rPr lang="en"/>
              <a:t>Example: Predicting the value of Sin(x)</a:t>
            </a:r>
            <a:endParaRPr/>
          </a:p>
          <a:p>
            <a:pPr indent="-342900" lvl="0" marL="457200" rtl="0" algn="l">
              <a:spcBef>
                <a:spcPts val="0"/>
              </a:spcBef>
              <a:spcAft>
                <a:spcPts val="0"/>
              </a:spcAft>
              <a:buSzPts val="1800"/>
              <a:buChar char="-"/>
            </a:pPr>
            <a:r>
              <a:rPr lang="en"/>
              <a:t>Minibatch Stochastic Gradient Descent </a:t>
            </a:r>
            <a:endParaRPr/>
          </a:p>
          <a:p>
            <a:pPr indent="-342900" lvl="0" marL="457200" rtl="0" algn="l">
              <a:spcBef>
                <a:spcPts val="0"/>
              </a:spcBef>
              <a:spcAft>
                <a:spcPts val="0"/>
              </a:spcAft>
              <a:buSzPts val="1800"/>
              <a:buChar char="-"/>
            </a:pPr>
            <a:r>
              <a:rPr lang="en"/>
              <a:t>Implementing MSGD</a:t>
            </a:r>
            <a:endParaRPr/>
          </a:p>
          <a:p>
            <a:pPr indent="-342900" lvl="0" marL="457200" rtl="0" algn="l">
              <a:spcBef>
                <a:spcPts val="0"/>
              </a:spcBef>
              <a:spcAft>
                <a:spcPts val="0"/>
              </a:spcAft>
              <a:buSzPts val="1800"/>
              <a:buChar char="-"/>
            </a:pPr>
            <a:r>
              <a:rPr lang="en"/>
              <a:t>Pytorch Dataloader/Dataset classes</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7525" y="1242363"/>
            <a:ext cx="30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6" name="Google Shape;66;p15"/>
          <p:cNvSpPr/>
          <p:nvPr/>
        </p:nvSpPr>
        <p:spPr>
          <a:xfrm>
            <a:off x="486298" y="1492050"/>
            <a:ext cx="6186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7" name="Google Shape;67;p15"/>
          <p:cNvPicPr preferRelativeResize="0"/>
          <p:nvPr/>
        </p:nvPicPr>
        <p:blipFill rotWithShape="1">
          <a:blip r:embed="rId3">
            <a:alphaModFix/>
          </a:blip>
          <a:srcRect b="0" l="0" r="0" t="0"/>
          <a:stretch/>
        </p:blipFill>
        <p:spPr>
          <a:xfrm>
            <a:off x="631213" y="1921519"/>
            <a:ext cx="328613" cy="235744"/>
          </a:xfrm>
          <a:prstGeom prst="rect">
            <a:avLst/>
          </a:prstGeom>
          <a:noFill/>
          <a:ln>
            <a:noFill/>
          </a:ln>
        </p:spPr>
      </p:pic>
      <p:sp>
        <p:nvSpPr>
          <p:cNvPr id="68" name="Google Shape;68;p15"/>
          <p:cNvSpPr/>
          <p:nvPr/>
        </p:nvSpPr>
        <p:spPr>
          <a:xfrm>
            <a:off x="1567925" y="148980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69" name="Google Shape;69;p15"/>
          <p:cNvCxnSpPr>
            <a:stCxn id="66" idx="3"/>
            <a:endCxn id="68" idx="1"/>
          </p:cNvCxnSpPr>
          <p:nvPr/>
        </p:nvCxnSpPr>
        <p:spPr>
          <a:xfrm flipH="1" rot="10800000">
            <a:off x="1104898" y="2040000"/>
            <a:ext cx="462900" cy="2100"/>
          </a:xfrm>
          <a:prstGeom prst="straightConnector1">
            <a:avLst/>
          </a:prstGeom>
          <a:noFill/>
          <a:ln cap="flat" cmpd="sng" w="9525">
            <a:solidFill>
              <a:srgbClr val="595959"/>
            </a:solidFill>
            <a:prstDash val="solid"/>
            <a:round/>
            <a:headEnd len="sm" w="sm" type="none"/>
            <a:tailEnd len="med" w="med" type="triangle"/>
          </a:ln>
        </p:spPr>
      </p:cxnSp>
      <p:pic>
        <p:nvPicPr>
          <p:cNvPr id="70" name="Google Shape;70;p15"/>
          <p:cNvPicPr preferRelativeResize="0"/>
          <p:nvPr/>
        </p:nvPicPr>
        <p:blipFill rotWithShape="1">
          <a:blip r:embed="rId4">
            <a:alphaModFix/>
          </a:blip>
          <a:srcRect b="0" l="0" r="0" t="0"/>
          <a:stretch/>
        </p:blipFill>
        <p:spPr>
          <a:xfrm>
            <a:off x="97425" y="1951892"/>
            <a:ext cx="207827" cy="175013"/>
          </a:xfrm>
          <a:prstGeom prst="rect">
            <a:avLst/>
          </a:prstGeom>
          <a:noFill/>
          <a:ln>
            <a:noFill/>
          </a:ln>
        </p:spPr>
      </p:pic>
      <p:cxnSp>
        <p:nvCxnSpPr>
          <p:cNvPr id="71" name="Google Shape;71;p15"/>
          <p:cNvCxnSpPr>
            <a:stCxn id="70" idx="3"/>
            <a:endCxn id="66" idx="1"/>
          </p:cNvCxnSpPr>
          <p:nvPr/>
        </p:nvCxnSpPr>
        <p:spPr>
          <a:xfrm>
            <a:off x="305252" y="2039398"/>
            <a:ext cx="180900" cy="2700"/>
          </a:xfrm>
          <a:prstGeom prst="straightConnector1">
            <a:avLst/>
          </a:prstGeom>
          <a:noFill/>
          <a:ln cap="flat" cmpd="sng" w="9525">
            <a:solidFill>
              <a:srgbClr val="595959"/>
            </a:solidFill>
            <a:prstDash val="solid"/>
            <a:round/>
            <a:headEnd len="sm" w="sm" type="none"/>
            <a:tailEnd len="med" w="med" type="triangle"/>
          </a:ln>
        </p:spPr>
      </p:cxnSp>
      <p:cxnSp>
        <p:nvCxnSpPr>
          <p:cNvPr id="72" name="Google Shape;72;p15"/>
          <p:cNvCxnSpPr>
            <a:stCxn id="68" idx="3"/>
            <a:endCxn id="73" idx="1"/>
          </p:cNvCxnSpPr>
          <p:nvPr/>
        </p:nvCxnSpPr>
        <p:spPr>
          <a:xfrm>
            <a:off x="2217425" y="2039850"/>
            <a:ext cx="295500" cy="1800"/>
          </a:xfrm>
          <a:prstGeom prst="straightConnector1">
            <a:avLst/>
          </a:prstGeom>
          <a:noFill/>
          <a:ln cap="flat" cmpd="sng" w="9525">
            <a:solidFill>
              <a:srgbClr val="595959"/>
            </a:solidFill>
            <a:prstDash val="solid"/>
            <a:round/>
            <a:headEnd len="sm" w="sm" type="none"/>
            <a:tailEnd len="med" w="med" type="triangle"/>
          </a:ln>
        </p:spPr>
      </p:cxnSp>
      <p:pic>
        <p:nvPicPr>
          <p:cNvPr id="74" name="Google Shape;74;p15"/>
          <p:cNvPicPr preferRelativeResize="0"/>
          <p:nvPr/>
        </p:nvPicPr>
        <p:blipFill rotWithShape="1">
          <a:blip r:embed="rId5">
            <a:alphaModFix/>
          </a:blip>
          <a:srcRect b="0" l="0" r="0" t="0"/>
          <a:stretch/>
        </p:blipFill>
        <p:spPr>
          <a:xfrm>
            <a:off x="1196962" y="1858600"/>
            <a:ext cx="175500" cy="140408"/>
          </a:xfrm>
          <a:prstGeom prst="rect">
            <a:avLst/>
          </a:prstGeom>
          <a:noFill/>
          <a:ln>
            <a:noFill/>
          </a:ln>
        </p:spPr>
      </p:pic>
      <p:sp>
        <p:nvSpPr>
          <p:cNvPr id="75" name="Google Shape;75;p15"/>
          <p:cNvSpPr/>
          <p:nvPr/>
        </p:nvSpPr>
        <p:spPr>
          <a:xfrm>
            <a:off x="5753700" y="14914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id="76" name="Google Shape;76;p15" title="[0,0,0,&quot;https://www.codecogs.com/eqnedit.php?latex=W_n#0&quot;]"/>
          <p:cNvPicPr preferRelativeResize="0"/>
          <p:nvPr/>
        </p:nvPicPr>
        <p:blipFill>
          <a:blip r:embed="rId6">
            <a:alphaModFix/>
          </a:blip>
          <a:stretch>
            <a:fillRect/>
          </a:stretch>
        </p:blipFill>
        <p:spPr>
          <a:xfrm>
            <a:off x="5934388" y="1905101"/>
            <a:ext cx="328625" cy="213905"/>
          </a:xfrm>
          <a:prstGeom prst="rect">
            <a:avLst/>
          </a:prstGeom>
          <a:noFill/>
          <a:ln>
            <a:noFill/>
          </a:ln>
        </p:spPr>
      </p:pic>
      <p:cxnSp>
        <p:nvCxnSpPr>
          <p:cNvPr id="77" name="Google Shape;77;p15"/>
          <p:cNvCxnSpPr>
            <a:stCxn id="75" idx="3"/>
            <a:endCxn id="78" idx="1"/>
          </p:cNvCxnSpPr>
          <p:nvPr/>
        </p:nvCxnSpPr>
        <p:spPr>
          <a:xfrm flipH="1" rot="10800000">
            <a:off x="6403200" y="2040000"/>
            <a:ext cx="554400" cy="1500"/>
          </a:xfrm>
          <a:prstGeom prst="straightConnector1">
            <a:avLst/>
          </a:prstGeom>
          <a:noFill/>
          <a:ln cap="flat" cmpd="sng" w="9525">
            <a:solidFill>
              <a:srgbClr val="595959"/>
            </a:solidFill>
            <a:prstDash val="solid"/>
            <a:round/>
            <a:headEnd len="sm" w="sm" type="none"/>
            <a:tailEnd len="med" w="med" type="triangle"/>
          </a:ln>
        </p:spPr>
      </p:cxnSp>
      <p:pic>
        <p:nvPicPr>
          <p:cNvPr id="79" name="Google Shape;79;p15" title="[0,0,0,&quot;https://www.codecogs.com/eqnedit.php?latex=y_n#0&quot;]"/>
          <p:cNvPicPr preferRelativeResize="0"/>
          <p:nvPr/>
        </p:nvPicPr>
        <p:blipFill>
          <a:blip r:embed="rId7">
            <a:alphaModFix/>
          </a:blip>
          <a:stretch>
            <a:fillRect/>
          </a:stretch>
        </p:blipFill>
        <p:spPr>
          <a:xfrm>
            <a:off x="6536543" y="1803084"/>
            <a:ext cx="207825" cy="155890"/>
          </a:xfrm>
          <a:prstGeom prst="rect">
            <a:avLst/>
          </a:prstGeom>
          <a:noFill/>
          <a:ln>
            <a:noFill/>
          </a:ln>
        </p:spPr>
      </p:pic>
      <p:sp>
        <p:nvSpPr>
          <p:cNvPr id="78" name="Google Shape;78;p15"/>
          <p:cNvSpPr/>
          <p:nvPr/>
        </p:nvSpPr>
        <p:spPr>
          <a:xfrm>
            <a:off x="6957724" y="1489800"/>
            <a:ext cx="7173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t>Loss function (</a:t>
            </a:r>
            <a:r>
              <a:rPr i="1" lang="en" sz="1100"/>
              <a:t>L</a:t>
            </a:r>
            <a:r>
              <a:rPr lang="en" sz="1100"/>
              <a:t>)</a:t>
            </a:r>
            <a:endParaRPr sz="1100"/>
          </a:p>
        </p:txBody>
      </p:sp>
      <p:cxnSp>
        <p:nvCxnSpPr>
          <p:cNvPr id="80" name="Google Shape;80;p15"/>
          <p:cNvCxnSpPr>
            <a:endCxn id="78" idx="0"/>
          </p:cNvCxnSpPr>
          <p:nvPr/>
        </p:nvCxnSpPr>
        <p:spPr>
          <a:xfrm>
            <a:off x="7316374" y="1174800"/>
            <a:ext cx="0" cy="315000"/>
          </a:xfrm>
          <a:prstGeom prst="straightConnector1">
            <a:avLst/>
          </a:prstGeom>
          <a:noFill/>
          <a:ln cap="flat" cmpd="sng" w="9525">
            <a:solidFill>
              <a:srgbClr val="595959"/>
            </a:solidFill>
            <a:prstDash val="solid"/>
            <a:round/>
            <a:headEnd len="sm" w="sm" type="none"/>
            <a:tailEnd len="med" w="med" type="triangle"/>
          </a:ln>
        </p:spPr>
      </p:cxnSp>
      <p:sp>
        <p:nvSpPr>
          <p:cNvPr id="81" name="Google Shape;81;p15"/>
          <p:cNvSpPr txBox="1"/>
          <p:nvPr/>
        </p:nvSpPr>
        <p:spPr>
          <a:xfrm>
            <a:off x="7019825" y="866975"/>
            <a:ext cx="5931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lang="en" sz="1100"/>
              <a:t>labels</a:t>
            </a:r>
            <a:endParaRPr b="1" i="0" sz="1100" u="none" cap="none" strike="noStrike">
              <a:solidFill>
                <a:srgbClr val="000000"/>
              </a:solidFill>
              <a:latin typeface="Arial"/>
              <a:ea typeface="Arial"/>
              <a:cs typeface="Arial"/>
              <a:sym typeface="Arial"/>
            </a:endParaRPr>
          </a:p>
        </p:txBody>
      </p:sp>
      <p:cxnSp>
        <p:nvCxnSpPr>
          <p:cNvPr id="82" name="Google Shape;82;p15"/>
          <p:cNvCxnSpPr/>
          <p:nvPr/>
        </p:nvCxnSpPr>
        <p:spPr>
          <a:xfrm flipH="1" rot="10800000">
            <a:off x="7675031" y="2007988"/>
            <a:ext cx="309300" cy="9000"/>
          </a:xfrm>
          <a:prstGeom prst="straightConnector1">
            <a:avLst/>
          </a:prstGeom>
          <a:noFill/>
          <a:ln cap="flat" cmpd="sng" w="9525">
            <a:solidFill>
              <a:srgbClr val="595959"/>
            </a:solidFill>
            <a:prstDash val="solid"/>
            <a:round/>
            <a:headEnd len="sm" w="sm" type="none"/>
            <a:tailEnd len="med" w="med" type="triangle"/>
          </a:ln>
        </p:spPr>
      </p:cxnSp>
      <p:sp>
        <p:nvSpPr>
          <p:cNvPr id="83" name="Google Shape;83;p15"/>
          <p:cNvSpPr txBox="1"/>
          <p:nvPr/>
        </p:nvSpPr>
        <p:spPr>
          <a:xfrm>
            <a:off x="7984325" y="1858600"/>
            <a:ext cx="9513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n" sz="1100"/>
              <a:t>Error </a:t>
            </a:r>
            <a:endParaRPr b="1" sz="1100"/>
          </a:p>
          <a:p>
            <a:pPr indent="0" lvl="0" marL="0" marR="0" rtl="0" algn="ctr">
              <a:lnSpc>
                <a:spcPct val="100000"/>
              </a:lnSpc>
              <a:spcBef>
                <a:spcPts val="0"/>
              </a:spcBef>
              <a:spcAft>
                <a:spcPts val="0"/>
              </a:spcAft>
              <a:buClr>
                <a:srgbClr val="000000"/>
              </a:buClr>
              <a:buSzPts val="1100"/>
              <a:buFont typeface="Arial"/>
              <a:buNone/>
            </a:pPr>
            <a:r>
              <a:rPr b="1" i="1" lang="en" sz="1100"/>
              <a:t>e = L(y)</a:t>
            </a:r>
            <a:endParaRPr b="1" i="1" sz="1100"/>
          </a:p>
        </p:txBody>
      </p:sp>
      <p:sp>
        <p:nvSpPr>
          <p:cNvPr id="84" name="Google Shape;84;p15"/>
          <p:cNvSpPr/>
          <p:nvPr/>
        </p:nvSpPr>
        <p:spPr>
          <a:xfrm>
            <a:off x="3830450" y="557450"/>
            <a:ext cx="12444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5"/>
          <p:cNvSpPr txBox="1"/>
          <p:nvPr/>
        </p:nvSpPr>
        <p:spPr>
          <a:xfrm>
            <a:off x="3346496" y="157250"/>
            <a:ext cx="23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Forward Pass or Inference</a:t>
            </a:r>
            <a:endParaRPr>
              <a:solidFill>
                <a:schemeClr val="dk2"/>
              </a:solidFill>
            </a:endParaRPr>
          </a:p>
        </p:txBody>
      </p:sp>
      <p:cxnSp>
        <p:nvCxnSpPr>
          <p:cNvPr id="86" name="Google Shape;86;p15"/>
          <p:cNvCxnSpPr>
            <a:stCxn id="83" idx="2"/>
            <a:endCxn id="75" idx="2"/>
          </p:cNvCxnSpPr>
          <p:nvPr/>
        </p:nvCxnSpPr>
        <p:spPr>
          <a:xfrm rot="5400000">
            <a:off x="7141475" y="1273000"/>
            <a:ext cx="255600" cy="2381400"/>
          </a:xfrm>
          <a:prstGeom prst="bentConnector3">
            <a:avLst>
              <a:gd fmla="val 193183" name="adj1"/>
            </a:avLst>
          </a:prstGeom>
          <a:noFill/>
          <a:ln cap="flat" cmpd="sng" w="9525">
            <a:solidFill>
              <a:schemeClr val="dk2"/>
            </a:solidFill>
            <a:prstDash val="solid"/>
            <a:round/>
            <a:headEnd len="med" w="med" type="none"/>
            <a:tailEnd len="med" w="med" type="triangle"/>
          </a:ln>
        </p:spPr>
      </p:cxnSp>
      <p:cxnSp>
        <p:nvCxnSpPr>
          <p:cNvPr id="87" name="Google Shape;87;p15"/>
          <p:cNvCxnSpPr>
            <a:stCxn id="83" idx="2"/>
            <a:endCxn id="66" idx="2"/>
          </p:cNvCxnSpPr>
          <p:nvPr/>
        </p:nvCxnSpPr>
        <p:spPr>
          <a:xfrm rot="5400000">
            <a:off x="4499675" y="-1368200"/>
            <a:ext cx="256200" cy="7664400"/>
          </a:xfrm>
          <a:prstGeom prst="bentConnector3">
            <a:avLst>
              <a:gd fmla="val 192964" name="adj1"/>
            </a:avLst>
          </a:prstGeom>
          <a:noFill/>
          <a:ln cap="flat" cmpd="sng" w="9525">
            <a:solidFill>
              <a:schemeClr val="dk2"/>
            </a:solidFill>
            <a:prstDash val="solid"/>
            <a:round/>
            <a:headEnd len="med" w="med" type="none"/>
            <a:tailEnd len="med" w="med" type="triangle"/>
          </a:ln>
        </p:spPr>
      </p:cxnSp>
      <p:sp>
        <p:nvSpPr>
          <p:cNvPr id="88" name="Google Shape;88;p15"/>
          <p:cNvSpPr txBox="1"/>
          <p:nvPr/>
        </p:nvSpPr>
        <p:spPr>
          <a:xfrm>
            <a:off x="7267349" y="3079125"/>
            <a:ext cx="151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Backward pass</a:t>
            </a:r>
            <a:endParaRPr>
              <a:solidFill>
                <a:schemeClr val="dk2"/>
              </a:solidFill>
            </a:endParaRPr>
          </a:p>
          <a:p>
            <a:pPr indent="0" lvl="0" marL="0" rtl="0" algn="ctr">
              <a:spcBef>
                <a:spcPts val="0"/>
              </a:spcBef>
              <a:spcAft>
                <a:spcPts val="0"/>
              </a:spcAft>
              <a:buNone/>
            </a:pPr>
            <a:r>
              <a:rPr lang="en">
                <a:solidFill>
                  <a:schemeClr val="dk2"/>
                </a:solidFill>
              </a:rPr>
              <a:t>(Training)</a:t>
            </a:r>
            <a:endParaRPr>
              <a:solidFill>
                <a:schemeClr val="dk2"/>
              </a:solidFill>
            </a:endParaRPr>
          </a:p>
        </p:txBody>
      </p:sp>
      <p:cxnSp>
        <p:nvCxnSpPr>
          <p:cNvPr id="89" name="Google Shape;89;p15"/>
          <p:cNvCxnSpPr/>
          <p:nvPr/>
        </p:nvCxnSpPr>
        <p:spPr>
          <a:xfrm>
            <a:off x="135553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0" name="Google Shape;90;p15"/>
          <p:cNvCxnSpPr/>
          <p:nvPr/>
        </p:nvCxnSpPr>
        <p:spPr>
          <a:xfrm>
            <a:off x="256468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1" name="Google Shape;91;p15"/>
          <p:cNvCxnSpPr/>
          <p:nvPr/>
        </p:nvCxnSpPr>
        <p:spPr>
          <a:xfrm>
            <a:off x="6785750" y="1126675"/>
            <a:ext cx="0" cy="1917300"/>
          </a:xfrm>
          <a:prstGeom prst="straightConnector1">
            <a:avLst/>
          </a:prstGeom>
          <a:noFill/>
          <a:ln cap="flat" cmpd="sng" w="9525">
            <a:solidFill>
              <a:schemeClr val="dk2"/>
            </a:solidFill>
            <a:prstDash val="dash"/>
            <a:round/>
            <a:headEnd len="med" w="med" type="none"/>
            <a:tailEnd len="med" w="med" type="none"/>
          </a:ln>
        </p:spPr>
      </p:cxnSp>
      <p:pic>
        <p:nvPicPr>
          <p:cNvPr descr="{&quot;code&quot;:&quot;$$\\frac{\\partial e}{\\partial y_{n}}$$&quot;,&quot;backgroundColor&quot;:&quot;#FFFFFF&quot;,&quot;font&quot;:{&quot;color&quot;:&quot;#595959&quot;,&quot;family&quot;:&quot;Arial&quot;,&quot;size&quot;:11},&quot;type&quot;:&quot;$$&quot;,&quot;id&quot;:&quot;25&quot;,&quot;backgroundColorModified&quot;:false,&quot;aid&quot;:null,&quot;ts&quot;:1755260874233,&quot;cs&quot;:&quot;mM/gRArJMHO2CaKHNxQiPw==&quot;,&quot;size&quot;:{&quot;width&quot;:31.000010498687704,&quot;height&quot;:40.086220472440964}}" id="92" name="Google Shape;92;p15"/>
          <p:cNvPicPr preferRelativeResize="0"/>
          <p:nvPr/>
        </p:nvPicPr>
        <p:blipFill>
          <a:blip r:embed="rId8">
            <a:alphaModFix/>
          </a:blip>
          <a:stretch>
            <a:fillRect/>
          </a:stretch>
        </p:blipFill>
        <p:spPr>
          <a:xfrm>
            <a:off x="6702213" y="3077913"/>
            <a:ext cx="295275" cy="381821"/>
          </a:xfrm>
          <a:prstGeom prst="rect">
            <a:avLst/>
          </a:prstGeom>
          <a:noFill/>
          <a:ln>
            <a:noFill/>
          </a:ln>
        </p:spPr>
      </p:pic>
      <p:pic>
        <p:nvPicPr>
          <p:cNvPr descr="{&quot;code&quot;:&quot;$$a_{n-1}$$&quot;,&quot;font&quot;:{&quot;color&quot;:&quot;#000000&quot;,&quot;size&quot;:11,&quot;family&quot;:&quot;Arial&quot;},&quot;type&quot;:&quot;$$&quot;,&quot;backgroundColorModified&quot;:false,&quot;backgroundColor&quot;:&quot;#FFFFFF&quot;,&quot;aid&quot;:null,&quot;id&quot;:&quot;26&quot;,&quot;ts&quot;:1755261393563,&quot;cs&quot;:&quot;HzJsxHpH17AsiCzjvpJ2KQ==&quot;,&quot;size&quot;:{&quot;width&quot;:31.166666666666668,&quot;height&quot;:10.333333333333334}}" id="93" name="Google Shape;93;p15"/>
          <p:cNvPicPr preferRelativeResize="0"/>
          <p:nvPr/>
        </p:nvPicPr>
        <p:blipFill>
          <a:blip r:embed="rId9">
            <a:alphaModFix/>
          </a:blip>
          <a:stretch>
            <a:fillRect/>
          </a:stretch>
        </p:blipFill>
        <p:spPr>
          <a:xfrm>
            <a:off x="5148076" y="1879591"/>
            <a:ext cx="296863" cy="98425"/>
          </a:xfrm>
          <a:prstGeom prst="rect">
            <a:avLst/>
          </a:prstGeom>
          <a:noFill/>
          <a:ln>
            <a:noFill/>
          </a:ln>
        </p:spPr>
      </p:pic>
      <p:pic>
        <p:nvPicPr>
          <p:cNvPr descr="{&quot;aid&quot;:null,&quot;font&quot;:{&quot;size&quot;:7.5,&quot;family&quot;:&quot;Arial&quot;,&quot;color&quot;:&quot;#000000&quot;},&quot;code&quot;:&quot;\\begin{lalign*}\n&amp;{\\frac{\\partial e}{\\partial W_{n}}=\\frac{\\partial e}{\\partial y_{n}}a_{n-1}^{T}}\\\\\n&amp;{\\frac{\\partial e}{\\partial a_{n-1}}=W_{n}^{T}\\frac{\\partial e}{\\partial y_{n}}}\t\n\\end{lalign*}&quot;,&quot;backgroundColorModified&quot;:false,&quot;id&quot;:&quot;27&quot;,&quot;backgroundColor&quot;:&quot;#FFFFFF&quot;,&quot;type&quot;:&quot;lalign*&quot;,&quot;ts&quot;:1755261644737,&quot;cs&quot;:&quot;qq7O0He5JfU+NBxOmCTDaA==&quot;,&quot;size&quot;:{&quot;width&quot;:90.66666666666667,&quot;height&quot;:57.166666666666664}}" id="94" name="Google Shape;94;p15"/>
          <p:cNvPicPr preferRelativeResize="0"/>
          <p:nvPr/>
        </p:nvPicPr>
        <p:blipFill>
          <a:blip r:embed="rId10">
            <a:alphaModFix/>
          </a:blip>
          <a:stretch>
            <a:fillRect/>
          </a:stretch>
        </p:blipFill>
        <p:spPr>
          <a:xfrm>
            <a:off x="5687740" y="3062952"/>
            <a:ext cx="863600" cy="544513"/>
          </a:xfrm>
          <a:prstGeom prst="rect">
            <a:avLst/>
          </a:prstGeom>
          <a:noFill/>
          <a:ln>
            <a:noFill/>
          </a:ln>
        </p:spPr>
      </p:pic>
      <p:sp>
        <p:nvSpPr>
          <p:cNvPr id="95" name="Google Shape;95;p15"/>
          <p:cNvSpPr txBox="1"/>
          <p:nvPr/>
        </p:nvSpPr>
        <p:spPr>
          <a:xfrm>
            <a:off x="3876575" y="43925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Used to update the weights of this layer</a:t>
            </a:r>
            <a:endParaRPr sz="1200">
              <a:solidFill>
                <a:schemeClr val="dk2"/>
              </a:solidFill>
            </a:endParaRPr>
          </a:p>
        </p:txBody>
      </p:sp>
      <p:sp>
        <p:nvSpPr>
          <p:cNvPr id="96" name="Google Shape;96;p15"/>
          <p:cNvSpPr txBox="1"/>
          <p:nvPr/>
        </p:nvSpPr>
        <p:spPr>
          <a:xfrm>
            <a:off x="5676700" y="4078875"/>
            <a:ext cx="23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Sent back to previous layers</a:t>
            </a:r>
            <a:endParaRPr sz="1200">
              <a:solidFill>
                <a:schemeClr val="dk2"/>
              </a:solidFill>
            </a:endParaRPr>
          </a:p>
        </p:txBody>
      </p:sp>
      <p:cxnSp>
        <p:nvCxnSpPr>
          <p:cNvPr id="97" name="Google Shape;97;p15"/>
          <p:cNvCxnSpPr/>
          <p:nvPr/>
        </p:nvCxnSpPr>
        <p:spPr>
          <a:xfrm rot="10800000">
            <a:off x="5903275" y="3684725"/>
            <a:ext cx="9300" cy="3762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5"/>
          <p:cNvCxnSpPr>
            <a:endCxn id="94" idx="1"/>
          </p:cNvCxnSpPr>
          <p:nvPr/>
        </p:nvCxnSpPr>
        <p:spPr>
          <a:xfrm flipH="1" rot="10800000">
            <a:off x="5546440" y="3335208"/>
            <a:ext cx="141300" cy="939000"/>
          </a:xfrm>
          <a:prstGeom prst="straightConnector1">
            <a:avLst/>
          </a:prstGeom>
          <a:noFill/>
          <a:ln cap="flat" cmpd="sng" w="9525">
            <a:solidFill>
              <a:schemeClr val="dk2"/>
            </a:solidFill>
            <a:prstDash val="solid"/>
            <a:round/>
            <a:headEnd len="med" w="med" type="none"/>
            <a:tailEnd len="med" w="med" type="triangle"/>
          </a:ln>
        </p:spPr>
      </p:cxnSp>
      <p:sp>
        <p:nvSpPr>
          <p:cNvPr id="99" name="Google Shape;99;p15"/>
          <p:cNvSpPr txBox="1"/>
          <p:nvPr/>
        </p:nvSpPr>
        <p:spPr>
          <a:xfrm>
            <a:off x="4154388" y="3620050"/>
            <a:ext cx="135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No parameters!</a:t>
            </a:r>
            <a:endParaRPr sz="1200">
              <a:solidFill>
                <a:schemeClr val="dk2"/>
              </a:solidFill>
            </a:endParaRPr>
          </a:p>
        </p:txBody>
      </p:sp>
      <p:pic>
        <p:nvPicPr>
          <p:cNvPr descr="{&quot;backgroundColor&quot;:&quot;#FFFFFF&quot;,&quot;type&quot;:&quot;lalign*&quot;,&quot;code&quot;:&quot;\\begin{lalign*}\n&amp;{\\frac{\\partial e}{\\partial W_{1}}=\\frac{\\partial e}{\\partial y_{1}}x^{T}}\\\\\n&amp;{\\frac{\\partial e}{\\partial x}=W_{1}^{T}\\frac{\\partial e}{\\partial y_{1}}}\t\n\\end{lalign*}&quot;,&quot;id&quot;:&quot;27&quot;,&quot;backgroundColorModified&quot;:false,&quot;font&quot;:{&quot;color&quot;:&quot;#000000&quot;,&quot;size&quot;:8.5,&quot;family&quot;:&quot;Arial&quot;},&quot;aid&quot;:null,&quot;ts&quot;:1755261167087,&quot;cs&quot;:&quot;bqoQxo8+zRvFCfNJ8IIztQ==&quot;,&quot;size&quot;:{&quot;width&quot;:89.26368923884513,&quot;height&quot;:65.39639265091861}}" id="100" name="Google Shape;100;p15"/>
          <p:cNvPicPr preferRelativeResize="0"/>
          <p:nvPr/>
        </p:nvPicPr>
        <p:blipFill>
          <a:blip r:embed="rId11">
            <a:alphaModFix/>
          </a:blip>
          <a:stretch>
            <a:fillRect/>
          </a:stretch>
        </p:blipFill>
        <p:spPr>
          <a:xfrm>
            <a:off x="410726" y="3075477"/>
            <a:ext cx="850237" cy="622901"/>
          </a:xfrm>
          <a:prstGeom prst="rect">
            <a:avLst/>
          </a:prstGeom>
          <a:noFill/>
          <a:ln>
            <a:noFill/>
          </a:ln>
        </p:spPr>
      </p:pic>
      <p:pic>
        <p:nvPicPr>
          <p:cNvPr descr="{&quot;id&quot;:&quot;25&quot;,&quot;backgroundColorModified&quot;:false,&quot;aid&quot;:null,&quot;font&quot;:{&quot;family&quot;:&quot;Arial&quot;,&quot;size&quot;:11.5,&quot;color&quot;:&quot;#595959&quot;},&quot;type&quot;:&quot;$&quot;,&quot;backgroundColor&quot;:&quot;#FFFFFF&quot;,&quot;code&quot;:&quot;$y_{1\\,}=W_{1\\,}x$&quot;,&quot;ts&quot;:1755262444592,&quot;cs&quot;:&quot;uaPKqCdFjiyWhM02w0onvA==&quot;,&quot;size&quot;:{&quot;width&quot;:82.25147716535433,&quot;height&quot;:16.36744015748032}}" id="101" name="Google Shape;101;p15"/>
          <p:cNvPicPr preferRelativeResize="0"/>
          <p:nvPr/>
        </p:nvPicPr>
        <p:blipFill>
          <a:blip r:embed="rId12">
            <a:alphaModFix/>
          </a:blip>
          <a:stretch>
            <a:fillRect/>
          </a:stretch>
        </p:blipFill>
        <p:spPr>
          <a:xfrm>
            <a:off x="335023" y="1078176"/>
            <a:ext cx="783445" cy="155900"/>
          </a:xfrm>
          <a:prstGeom prst="rect">
            <a:avLst/>
          </a:prstGeom>
          <a:noFill/>
          <a:ln>
            <a:noFill/>
          </a:ln>
        </p:spPr>
      </p:pic>
      <p:pic>
        <p:nvPicPr>
          <p:cNvPr descr="{&quot;backgroundColor&quot;:&quot;#FFFFFF&quot;,&quot;type&quot;:&quot;$&quot;,&quot;backgroundColorModified&quot;:false,&quot;code&quot;:&quot;$y_{n}=W_{n\\,}a_{n-1}$&quot;,&quot;aid&quot;:null,&quot;id&quot;:&quot;25&quot;,&quot;font&quot;:{&quot;family&quot;:&quot;Arial&quot;,&quot;size&quot;:11,&quot;color&quot;:&quot;#595959&quot;},&quot;ts&quot;:1755261556225,&quot;cs&quot;:&quot;aGfG0ftQtgykb5fhRi5Gvg==&quot;,&quot;size&quot;:{&quot;width&quot;:100.25196587926513,&quot;height&quot;:15.472927559055123}}" id="102" name="Google Shape;102;p15"/>
          <p:cNvPicPr preferRelativeResize="0"/>
          <p:nvPr/>
        </p:nvPicPr>
        <p:blipFill>
          <a:blip r:embed="rId13">
            <a:alphaModFix/>
          </a:blip>
          <a:stretch>
            <a:fillRect/>
          </a:stretch>
        </p:blipFill>
        <p:spPr>
          <a:xfrm>
            <a:off x="5606415" y="1067603"/>
            <a:ext cx="954900" cy="147380"/>
          </a:xfrm>
          <a:prstGeom prst="rect">
            <a:avLst/>
          </a:prstGeom>
          <a:noFill/>
          <a:ln>
            <a:noFill/>
          </a:ln>
        </p:spPr>
      </p:pic>
      <p:sp>
        <p:nvSpPr>
          <p:cNvPr id="103" name="Google Shape;103;p15"/>
          <p:cNvSpPr txBox="1"/>
          <p:nvPr/>
        </p:nvSpPr>
        <p:spPr>
          <a:xfrm>
            <a:off x="6636950" y="3707975"/>
            <a:ext cx="21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Notice we need the output of the previous layer in the backward pass!</a:t>
            </a:r>
            <a:endParaRPr sz="900">
              <a:solidFill>
                <a:schemeClr val="dk2"/>
              </a:solidFill>
            </a:endParaRPr>
          </a:p>
        </p:txBody>
      </p:sp>
      <p:cxnSp>
        <p:nvCxnSpPr>
          <p:cNvPr id="104" name="Google Shape;104;p15"/>
          <p:cNvCxnSpPr>
            <a:endCxn id="94" idx="3"/>
          </p:cNvCxnSpPr>
          <p:nvPr/>
        </p:nvCxnSpPr>
        <p:spPr>
          <a:xfrm rot="10800000">
            <a:off x="6551340" y="3335208"/>
            <a:ext cx="286200" cy="437700"/>
          </a:xfrm>
          <a:prstGeom prst="straightConnector1">
            <a:avLst/>
          </a:prstGeom>
          <a:noFill/>
          <a:ln cap="flat" cmpd="sng" w="9525">
            <a:solidFill>
              <a:schemeClr val="dk2"/>
            </a:solidFill>
            <a:prstDash val="solid"/>
            <a:round/>
            <a:headEnd len="med" w="med" type="none"/>
            <a:tailEnd len="med" w="med" type="triangle"/>
          </a:ln>
        </p:spPr>
      </p:cxnSp>
      <p:sp>
        <p:nvSpPr>
          <p:cNvPr id="105" name="Google Shape;105;p15"/>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
        <p:nvSpPr>
          <p:cNvPr id="106" name="Google Shape;106;p15"/>
          <p:cNvSpPr/>
          <p:nvPr/>
        </p:nvSpPr>
        <p:spPr>
          <a:xfrm rot="10800000">
            <a:off x="7441250" y="2992600"/>
            <a:ext cx="954900" cy="1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quot;backgroundColorModified&quot;:false,&quot;id&quot;:&quot;26&quot;,&quot;code&quot;:&quot;$$a_{n-2}$$&quot;,&quot;type&quot;:&quot;$$&quot;,&quot;backgroundColor&quot;:&quot;#FFFFFF&quot;,&quot;aid&quot;:null,&quot;font&quot;:{&quot;color&quot;:&quot;#000000&quot;,&quot;family&quot;:&quot;Arial&quot;,&quot;size&quot;:11},&quot;ts&quot;:1755261284641,&quot;cs&quot;:&quot;NNWgOZ3nzgXb/13j0nQWPQ==&quot;,&quot;size&quot;:{&quot;width&quot;:31.5,&quot;height&quot;:10.333333333333334}}" id="107" name="Google Shape;107;p15"/>
          <p:cNvPicPr preferRelativeResize="0"/>
          <p:nvPr/>
        </p:nvPicPr>
        <p:blipFill>
          <a:blip r:embed="rId14">
            <a:alphaModFix/>
          </a:blip>
          <a:stretch>
            <a:fillRect/>
          </a:stretch>
        </p:blipFill>
        <p:spPr>
          <a:xfrm>
            <a:off x="2824145" y="1858584"/>
            <a:ext cx="300038" cy="98425"/>
          </a:xfrm>
          <a:prstGeom prst="rect">
            <a:avLst/>
          </a:prstGeom>
          <a:noFill/>
          <a:ln>
            <a:noFill/>
          </a:ln>
        </p:spPr>
      </p:pic>
      <p:grpSp>
        <p:nvGrpSpPr>
          <p:cNvPr id="108" name="Google Shape;108;p15"/>
          <p:cNvGrpSpPr/>
          <p:nvPr/>
        </p:nvGrpSpPr>
        <p:grpSpPr>
          <a:xfrm>
            <a:off x="2969050" y="1489350"/>
            <a:ext cx="1471800" cy="1100100"/>
            <a:chOff x="3578650" y="1489350"/>
            <a:chExt cx="1471800" cy="1100100"/>
          </a:xfrm>
        </p:grpSpPr>
        <p:sp>
          <p:nvSpPr>
            <p:cNvPr id="109" name="Google Shape;109;p15"/>
            <p:cNvSpPr txBox="1"/>
            <p:nvPr/>
          </p:nvSpPr>
          <p:spPr>
            <a:xfrm>
              <a:off x="3941100" y="1808550"/>
              <a:ext cx="34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110" name="Google Shape;110;p15"/>
            <p:cNvCxnSpPr>
              <a:stCxn id="111" idx="3"/>
              <a:endCxn id="112" idx="1"/>
            </p:cNvCxnSpPr>
            <p:nvPr/>
          </p:nvCxnSpPr>
          <p:spPr>
            <a:xfrm>
              <a:off x="4372450" y="2039400"/>
              <a:ext cx="678000" cy="0"/>
            </a:xfrm>
            <a:prstGeom prst="straightConnector1">
              <a:avLst/>
            </a:prstGeom>
            <a:noFill/>
            <a:ln cap="flat" cmpd="sng" w="9525">
              <a:solidFill>
                <a:srgbClr val="595959"/>
              </a:solidFill>
              <a:prstDash val="solid"/>
              <a:round/>
              <a:headEnd len="sm" w="sm" type="none"/>
              <a:tailEnd len="med" w="med" type="triangle"/>
            </a:ln>
          </p:spPr>
        </p:cxnSp>
        <p:sp>
          <p:nvSpPr>
            <p:cNvPr id="111" name="Google Shape;111;p15"/>
            <p:cNvSpPr/>
            <p:nvPr/>
          </p:nvSpPr>
          <p:spPr>
            <a:xfrm>
              <a:off x="3779350" y="1489350"/>
              <a:ext cx="5931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descr="{&quot;code&quot;:&quot;$$W_{n-1}$$&quot;,&quot;aid&quot;:null,&quot;id&quot;:&quot;3&quot;,&quot;backgroundColorModified&quot;:false,&quot;type&quot;:&quot;$$&quot;,&quot;backgroundColor&quot;:&quot;#FFFFFF&quot;,&quot;font&quot;:{&quot;color&quot;:&quot;#000000&quot;,&quot;family&quot;:&quot;Arial&quot;,&quot;size&quot;:12},&quot;ts&quot;:1755260290480,&quot;cs&quot;:&quot;Ed+JPRiox70jOjZAtPdSEw==&quot;,&quot;size&quot;:{&quot;width&quot;:41.5,&quot;height&quot;:15.833333333333334}}" id="113" name="Google Shape;113;p15"/>
            <p:cNvPicPr preferRelativeResize="0"/>
            <p:nvPr/>
          </p:nvPicPr>
          <p:blipFill>
            <a:blip r:embed="rId15">
              <a:alphaModFix/>
            </a:blip>
            <a:stretch>
              <a:fillRect/>
            </a:stretch>
          </p:blipFill>
          <p:spPr>
            <a:xfrm>
              <a:off x="3885575" y="1963988"/>
              <a:ext cx="395288" cy="150813"/>
            </a:xfrm>
            <a:prstGeom prst="rect">
              <a:avLst/>
            </a:prstGeom>
            <a:noFill/>
            <a:ln>
              <a:noFill/>
            </a:ln>
          </p:spPr>
        </p:pic>
        <p:cxnSp>
          <p:nvCxnSpPr>
            <p:cNvPr id="114" name="Google Shape;114;p15"/>
            <p:cNvCxnSpPr/>
            <p:nvPr/>
          </p:nvCxnSpPr>
          <p:spPr>
            <a:xfrm>
              <a:off x="3578650" y="2039400"/>
              <a:ext cx="175500" cy="0"/>
            </a:xfrm>
            <a:prstGeom prst="straightConnector1">
              <a:avLst/>
            </a:prstGeom>
            <a:noFill/>
            <a:ln cap="flat" cmpd="sng" w="9525">
              <a:solidFill>
                <a:srgbClr val="595959"/>
              </a:solidFill>
              <a:prstDash val="solid"/>
              <a:round/>
              <a:headEnd len="sm" w="sm" type="none"/>
              <a:tailEnd len="med" w="med" type="triangle"/>
            </a:ln>
          </p:spPr>
        </p:cxnSp>
      </p:grpSp>
      <p:grpSp>
        <p:nvGrpSpPr>
          <p:cNvPr id="115" name="Google Shape;115;p15"/>
          <p:cNvGrpSpPr/>
          <p:nvPr/>
        </p:nvGrpSpPr>
        <p:grpSpPr>
          <a:xfrm>
            <a:off x="2512992" y="1884824"/>
            <a:ext cx="309284" cy="313356"/>
            <a:chOff x="4034225" y="3362525"/>
            <a:chExt cx="455700" cy="461700"/>
          </a:xfrm>
        </p:grpSpPr>
        <p:pic>
          <p:nvPicPr>
            <p:cNvPr descr="{&quot;aid&quot;:null,&quot;code&quot;:&quot;$$...$$&quot;,&quot;font&quot;:{&quot;family&quot;:&quot;Arial&quot;,&quot;size&quot;:10.5,&quot;color&quot;:&quot;#000000&quot;},&quot;backgroundColor&quot;:&quot;#FFFFFF&quot;,&quot;backgroundColorModified&quot;:false,&quot;type&quot;:&quot;$$&quot;,&quot;id&quot;:&quot;4&quot;,&quot;ts&quot;:1755260511281,&quot;cs&quot;:&quot;ytP0/aVkpBm2pk2P7+sS6g==&quot;,&quot;size&quot;:{&quot;width&quot;:17.5,&quot;height&quot;:2.1666666666666665}}" id="116" name="Google Shape;116;p15"/>
            <p:cNvPicPr preferRelativeResize="0"/>
            <p:nvPr/>
          </p:nvPicPr>
          <p:blipFill>
            <a:blip r:embed="rId16">
              <a:alphaModFix/>
            </a:blip>
            <a:stretch>
              <a:fillRect/>
            </a:stretch>
          </p:blipFill>
          <p:spPr>
            <a:xfrm>
              <a:off x="4207300" y="3583063"/>
              <a:ext cx="166688" cy="20638"/>
            </a:xfrm>
            <a:prstGeom prst="rect">
              <a:avLst/>
            </a:prstGeom>
            <a:noFill/>
            <a:ln>
              <a:noFill/>
            </a:ln>
          </p:spPr>
        </p:pic>
        <p:sp>
          <p:nvSpPr>
            <p:cNvPr id="73" name="Google Shape;73;p15"/>
            <p:cNvSpPr txBox="1"/>
            <p:nvPr/>
          </p:nvSpPr>
          <p:spPr>
            <a:xfrm>
              <a:off x="4034225" y="3362525"/>
              <a:ext cx="455700" cy="461700"/>
            </a:xfrm>
            <a:prstGeom prst="rect">
              <a:avLst/>
            </a:prstGeom>
            <a:noFill/>
            <a:ln>
              <a:noFill/>
            </a:ln>
          </p:spPr>
          <p:txBody>
            <a:bodyPr anchorCtr="0" anchor="t" bIns="62050" lIns="62050" spcFirstLastPara="1" rIns="62050" wrap="square" tIns="62050">
              <a:spAutoFit/>
            </a:bodyPr>
            <a:lstStyle/>
            <a:p>
              <a:pPr indent="0" lvl="0" marL="0" rtl="0" algn="l">
                <a:spcBef>
                  <a:spcPts val="0"/>
                </a:spcBef>
                <a:spcAft>
                  <a:spcPts val="0"/>
                </a:spcAft>
                <a:buNone/>
              </a:pPr>
              <a:r>
                <a:t/>
              </a:r>
              <a:endParaRPr sz="1221">
                <a:solidFill>
                  <a:schemeClr val="dk2"/>
                </a:solidFill>
              </a:endParaRPr>
            </a:p>
          </p:txBody>
        </p:sp>
      </p:grpSp>
      <p:sp>
        <p:nvSpPr>
          <p:cNvPr id="112" name="Google Shape;112;p15"/>
          <p:cNvSpPr/>
          <p:nvPr/>
        </p:nvSpPr>
        <p:spPr>
          <a:xfrm>
            <a:off x="4440762" y="14893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117" name="Google Shape;117;p15"/>
          <p:cNvCxnSpPr>
            <a:stCxn id="112" idx="3"/>
            <a:endCxn id="75" idx="1"/>
          </p:cNvCxnSpPr>
          <p:nvPr/>
        </p:nvCxnSpPr>
        <p:spPr>
          <a:xfrm>
            <a:off x="5090262" y="2039400"/>
            <a:ext cx="663300" cy="2100"/>
          </a:xfrm>
          <a:prstGeom prst="straightConnector1">
            <a:avLst/>
          </a:prstGeom>
          <a:noFill/>
          <a:ln cap="flat" cmpd="sng" w="9525">
            <a:solidFill>
              <a:srgbClr val="595959"/>
            </a:solidFill>
            <a:prstDash val="solid"/>
            <a:round/>
            <a:headEnd len="sm" w="sm" type="none"/>
            <a:tailEnd len="med" w="med" type="triangle"/>
          </a:ln>
        </p:spPr>
      </p:cxnSp>
      <p:cxnSp>
        <p:nvCxnSpPr>
          <p:cNvPr id="118" name="Google Shape;118;p15"/>
          <p:cNvCxnSpPr/>
          <p:nvPr/>
        </p:nvCxnSpPr>
        <p:spPr>
          <a:xfrm>
            <a:off x="4170075" y="1308600"/>
            <a:ext cx="0" cy="1765800"/>
          </a:xfrm>
          <a:prstGeom prst="straightConnector1">
            <a:avLst/>
          </a:prstGeom>
          <a:noFill/>
          <a:ln cap="flat" cmpd="sng" w="9525">
            <a:solidFill>
              <a:schemeClr val="dk2"/>
            </a:solidFill>
            <a:prstDash val="dash"/>
            <a:round/>
            <a:headEnd len="med" w="med" type="none"/>
            <a:tailEnd len="med" w="med" type="none"/>
          </a:ln>
        </p:spPr>
      </p:cxnSp>
      <p:cxnSp>
        <p:nvCxnSpPr>
          <p:cNvPr id="119" name="Google Shape;119;p15"/>
          <p:cNvCxnSpPr/>
          <p:nvPr/>
        </p:nvCxnSpPr>
        <p:spPr>
          <a:xfrm>
            <a:off x="5500450" y="1141375"/>
            <a:ext cx="0" cy="1938300"/>
          </a:xfrm>
          <a:prstGeom prst="straightConnector1">
            <a:avLst/>
          </a:prstGeom>
          <a:noFill/>
          <a:ln cap="flat" cmpd="sng" w="9525">
            <a:solidFill>
              <a:schemeClr val="dk2"/>
            </a:solidFill>
            <a:prstDash val="dash"/>
            <a:round/>
            <a:headEnd len="med" w="med" type="none"/>
            <a:tailEnd len="med" w="med" type="none"/>
          </a:ln>
        </p:spPr>
      </p:cxnSp>
      <p:pic>
        <p:nvPicPr>
          <p:cNvPr descr="{&quot;font&quot;:{&quot;size&quot;:12,&quot;color&quot;:&quot;#000000&quot;,&quot;family&quot;:&quot;Arial&quot;},&quot;aid&quot;:null,&quot;type&quot;:&quot;$$&quot;,&quot;id&quot;:&quot;5&quot;,&quot;backgroundColor&quot;:&quot;#FFFFFF&quot;,&quot;backgroundColorModified&quot;:false,&quot;code&quot;:&quot;$$a_{1}$$&quot;,&quot;ts&quot;:1755261078204,&quot;cs&quot;:&quot;zld6unW/0mNjLy8FO/JllA==&quot;,&quot;size&quot;:{&quot;width&quot;:15.666666666666666,&quot;height&quot;:11.166666666666666}}" id="120" name="Google Shape;120;p15"/>
          <p:cNvPicPr preferRelativeResize="0"/>
          <p:nvPr/>
        </p:nvPicPr>
        <p:blipFill>
          <a:blip r:embed="rId17">
            <a:alphaModFix/>
          </a:blip>
          <a:stretch>
            <a:fillRect/>
          </a:stretch>
        </p:blipFill>
        <p:spPr>
          <a:xfrm>
            <a:off x="2278763" y="1854600"/>
            <a:ext cx="149225" cy="106363"/>
          </a:xfrm>
          <a:prstGeom prst="rect">
            <a:avLst/>
          </a:prstGeom>
          <a:noFill/>
          <a:ln>
            <a:noFill/>
          </a:ln>
        </p:spPr>
      </p:pic>
      <p:pic>
        <p:nvPicPr>
          <p:cNvPr descr="{&quot;backgroundColorModified&quot;:false,&quot;type&quot;:&quot;$$&quot;,&quot;id&quot;:&quot;26&quot;,&quot;aid&quot;:null,&quot;code&quot;:&quot;$$y_{n-1}$$&quot;,&quot;font&quot;:{&quot;family&quot;:&quot;Arial&quot;,&quot;size&quot;:11,&quot;color&quot;:&quot;#000000&quot;},&quot;backgroundColor&quot;:&quot;#FFFFFF&quot;,&quot;ts&quot;:1755261311908,&quot;cs&quot;:&quot;7mU12nk2z+5i/2Zztp0Ypw==&quot;,&quot;size&quot;:{&quot;width&quot;:30.666666666666668,&quot;height&quot;:11.166666666666666}}" id="121" name="Google Shape;121;p15"/>
          <p:cNvPicPr preferRelativeResize="0"/>
          <p:nvPr/>
        </p:nvPicPr>
        <p:blipFill>
          <a:blip r:embed="rId18">
            <a:alphaModFix/>
          </a:blip>
          <a:stretch>
            <a:fillRect/>
          </a:stretch>
        </p:blipFill>
        <p:spPr>
          <a:xfrm>
            <a:off x="3852456" y="1875616"/>
            <a:ext cx="292100" cy="106363"/>
          </a:xfrm>
          <a:prstGeom prst="rect">
            <a:avLst/>
          </a:prstGeom>
          <a:noFill/>
          <a:ln>
            <a:noFill/>
          </a:ln>
        </p:spPr>
      </p:pic>
      <p:pic>
        <p:nvPicPr>
          <p:cNvPr descr="{&quot;id&quot;:&quot;25&quot;,&quot;backgroundColor&quot;:&quot;#FFFFFF&quot;,&quot;backgroundColorModified&quot;:false,&quot;font&quot;:{&quot;size&quot;:9,&quot;color&quot;:&quot;#595959&quot;,&quot;family&quot;:&quot;Arial&quot;},&quot;aid&quot;:null,&quot;type&quot;:&quot;$&quot;,&quot;code&quot;:&quot;$a_{n-1}=ReLU\\left(y_{n-1}\\right)$&quot;,&quot;ts&quot;:1755261538532,&quot;cs&quot;:&quot;xLiRZLUgTLIjIoEztzYX+Q==&quot;,&quot;size&quot;:{&quot;width&quot;:127.45593254593177,&quot;height&quot;:14.740153018372702}}" id="122" name="Google Shape;122;p15"/>
          <p:cNvPicPr preferRelativeResize="0"/>
          <p:nvPr/>
        </p:nvPicPr>
        <p:blipFill>
          <a:blip r:embed="rId19">
            <a:alphaModFix/>
          </a:blip>
          <a:stretch>
            <a:fillRect/>
          </a:stretch>
        </p:blipFill>
        <p:spPr>
          <a:xfrm>
            <a:off x="4167952" y="1071103"/>
            <a:ext cx="1214018" cy="140400"/>
          </a:xfrm>
          <a:prstGeom prst="rect">
            <a:avLst/>
          </a:prstGeom>
          <a:noFill/>
          <a:ln>
            <a:noFill/>
          </a:ln>
        </p:spPr>
      </p:pic>
      <p:pic>
        <p:nvPicPr>
          <p:cNvPr descr="{&quot;backgroundColorModified&quot;:false,&quot;backgroundColor&quot;:&quot;#FFFFFF&quot;,&quot;id&quot;:&quot;27&quot;,&quot;type&quot;:&quot;lalign*&quot;,&quot;font&quot;:{&quot;family&quot;:&quot;Arial&quot;,&quot;size&quot;:7.5,&quot;color&quot;:&quot;#000000&quot;},&quot;code&quot;:&quot;\\begin{lalign*}\n&amp;{\\frac{\\partial e}{\\partial y_{i,n-1}}=\\frac{\\partial e}{\\partial a_{i,n-1\\,}}\\text{if}\\;a_{i,n-1}&gt;0}\\\\\n&amp;{\\,\\,\\,\\,\\,\\,\\,\\,\\,\\,\\,\\,\\,=0\\,\\;\\;\\;\\;\\;\\text{otherwise}}\\\\\n&amp;{}\t\n\\end{lalign*}&quot;,&quot;aid&quot;:null,&quot;ts&quot;:1755262274825,&quot;cs&quot;:&quot;Zvq/xss/d6dWSrL7aP4nEg==&quot;,&quot;size&quot;:{&quot;width&quot;:154.33333333333334,&quot;height&quot;:40.333333333333336}}" id="123" name="Google Shape;123;p15"/>
          <p:cNvPicPr preferRelativeResize="0"/>
          <p:nvPr/>
        </p:nvPicPr>
        <p:blipFill>
          <a:blip r:embed="rId20">
            <a:alphaModFix/>
          </a:blip>
          <a:stretch>
            <a:fillRect/>
          </a:stretch>
        </p:blipFill>
        <p:spPr>
          <a:xfrm>
            <a:off x="4098419" y="3124663"/>
            <a:ext cx="1470025" cy="384175"/>
          </a:xfrm>
          <a:prstGeom prst="rect">
            <a:avLst/>
          </a:prstGeom>
          <a:noFill/>
          <a:ln>
            <a:noFill/>
          </a:ln>
        </p:spPr>
      </p:pic>
      <p:pic>
        <p:nvPicPr>
          <p:cNvPr descr="{&quot;font&quot;:{&quot;color&quot;:&quot;#000000&quot;,&quot;size&quot;:7.5,&quot;family&quot;:&quot;Arial&quot;},&quot;type&quot;:&quot;lalign*&quot;,&quot;backgroundColor&quot;:&quot;#FFFFFF&quot;,&quot;backgroundColorModified&quot;:false,&quot;aid&quot;:null,&quot;id&quot;:&quot;27&quot;,&quot;code&quot;:&quot;\\begin{lalign*}\n&amp;{\\frac{\\partial e}{\\partial y_{i,1}}=\\frac{\\partial e}{\\partial a_{i,1\\,}}\\text{if}\\;a_{i,1}&gt;0}\\\\\n&amp;{\\,\\,\\,\\,\\,\\,\\,\\,\\,\\,\\,\\,\\,=0\\,\\;\\;\\;\\;\\;\\text{otherwise}}\\\\\n&amp;{}\t\n\\end{lalign*}&quot;,&quot;ts&quot;:1755262173707,&quot;cs&quot;:&quot;QhY5sxkQgr+XM7MhjN084g==&quot;,&quot;size&quot;:{&quot;width&quot;:120.16666666666667,&quot;height&quot;:40.333333333333336}}" id="124" name="Google Shape;124;p15"/>
          <p:cNvPicPr preferRelativeResize="0"/>
          <p:nvPr/>
        </p:nvPicPr>
        <p:blipFill>
          <a:blip r:embed="rId21">
            <a:alphaModFix/>
          </a:blip>
          <a:stretch>
            <a:fillRect/>
          </a:stretch>
        </p:blipFill>
        <p:spPr>
          <a:xfrm>
            <a:off x="1372456" y="3124063"/>
            <a:ext cx="1144588" cy="384175"/>
          </a:xfrm>
          <a:prstGeom prst="rect">
            <a:avLst/>
          </a:prstGeom>
          <a:noFill/>
          <a:ln>
            <a:noFill/>
          </a:ln>
        </p:spPr>
      </p:pic>
      <p:pic>
        <p:nvPicPr>
          <p:cNvPr descr="{&quot;font&quot;:{&quot;family&quot;:&quot;Arial&quot;,&quot;color&quot;:&quot;#000000&quot;,&quot;size&quot;:7.5},&quot;aid&quot;:null,&quot;code&quot;:&quot;\\begin{lalign*}\n&amp;{\\frac{\\partial e}{\\partial W_{n-1}}=\\frac{\\partial e}{\\partial y_{n-1}}a_{n-2}^{T}}\\\\\n&amp;{\\frac{\\partial e}{\\partial a_{n-2}}=W_{n-1}^{T}\\frac{\\partial e}{\\partial y_{n-1}}}\t\n\\end{lalign*}&quot;,&quot;backgroundColor&quot;:&quot;#FFFFFF&quot;,&quot;type&quot;:&quot;lalign*&quot;,&quot;backgroundColorModified&quot;:false,&quot;id&quot;:&quot;27&quot;,&quot;ts&quot;:1755262366864,&quot;cs&quot;:&quot;EeCKrESTvLyaj759KxpxSA==&quot;,&quot;size&quot;:{&quot;width&quot;:109.66666666666667,&quot;height&quot;:57.16666666666663}}" id="125" name="Google Shape;125;p15"/>
          <p:cNvPicPr preferRelativeResize="0"/>
          <p:nvPr/>
        </p:nvPicPr>
        <p:blipFill>
          <a:blip r:embed="rId22">
            <a:alphaModFix/>
          </a:blip>
          <a:stretch>
            <a:fillRect/>
          </a:stretch>
        </p:blipFill>
        <p:spPr>
          <a:xfrm>
            <a:off x="2809277" y="3043908"/>
            <a:ext cx="1044575" cy="544512"/>
          </a:xfrm>
          <a:prstGeom prst="rect">
            <a:avLst/>
          </a:prstGeom>
          <a:noFill/>
          <a:ln>
            <a:noFill/>
          </a:ln>
        </p:spPr>
      </p:pic>
      <p:pic>
        <p:nvPicPr>
          <p:cNvPr descr="{&quot;id&quot;:&quot;25&quot;,&quot;font&quot;:{&quot;size&quot;:11,&quot;family&quot;:&quot;Arial&quot;,&quot;color&quot;:&quot;#595959&quot;},&quot;backgroundColor&quot;:&quot;#FFFFFF&quot;,&quot;code&quot;:&quot;$y_{n-1}=W_{n-1\\,}a_{n-2}$&quot;,&quot;aid&quot;:null,&quot;backgroundColorModified&quot;:false,&quot;type&quot;:&quot;$&quot;,&quot;ts&quot;:1755262414493,&quot;cs&quot;:&quot;oY8K8eAd4uw0hiF9TwkzWA==&quot;,&quot;size&quot;:{&quot;width&quot;:130.66666666666666,&quot;height&quot;:15.333333333333334}}" id="126" name="Google Shape;126;p15"/>
          <p:cNvPicPr preferRelativeResize="0"/>
          <p:nvPr/>
        </p:nvPicPr>
        <p:blipFill>
          <a:blip r:embed="rId23">
            <a:alphaModFix/>
          </a:blip>
          <a:stretch>
            <a:fillRect/>
          </a:stretch>
        </p:blipFill>
        <p:spPr>
          <a:xfrm>
            <a:off x="2687155" y="1075116"/>
            <a:ext cx="1244600" cy="146050"/>
          </a:xfrm>
          <a:prstGeom prst="rect">
            <a:avLst/>
          </a:prstGeom>
          <a:noFill/>
          <a:ln>
            <a:noFill/>
          </a:ln>
        </p:spPr>
      </p:pic>
      <p:pic>
        <p:nvPicPr>
          <p:cNvPr descr="{&quot;id&quot;:&quot;25&quot;,&quot;type&quot;:&quot;$&quot;,&quot;font&quot;:{&quot;size&quot;:9,&quot;family&quot;:&quot;Arial&quot;,&quot;color&quot;:&quot;#595959&quot;},&quot;code&quot;:&quot;$a_{1}=ReLU\\left(y_{1}\\right)$&quot;,&quot;aid&quot;:null,&quot;backgroundColorModified&quot;:false,&quot;backgroundColor&quot;:&quot;#FFFFFF&quot;,&quot;ts&quot;:1755262480461,&quot;cs&quot;:&quot;YCIacjxf7pfu10pNc9ln1A==&quot;,&quot;size&quot;:{&quot;width&quot;:94.5,&quot;height&quot;:14.166666666666666}}" id="127" name="Google Shape;127;p15"/>
          <p:cNvPicPr preferRelativeResize="0"/>
          <p:nvPr/>
        </p:nvPicPr>
        <p:blipFill>
          <a:blip r:embed="rId24">
            <a:alphaModFix/>
          </a:blip>
          <a:stretch>
            <a:fillRect/>
          </a:stretch>
        </p:blipFill>
        <p:spPr>
          <a:xfrm>
            <a:off x="1481023" y="1078178"/>
            <a:ext cx="900113" cy="134938"/>
          </a:xfrm>
          <a:prstGeom prst="rect">
            <a:avLst/>
          </a:prstGeom>
          <a:noFill/>
          <a:ln>
            <a:noFill/>
          </a:ln>
        </p:spPr>
      </p:pic>
      <p:cxnSp>
        <p:nvCxnSpPr>
          <p:cNvPr id="128" name="Google Shape;128;p15"/>
          <p:cNvCxnSpPr>
            <a:stCxn id="83" idx="2"/>
            <a:endCxn id="111" idx="2"/>
          </p:cNvCxnSpPr>
          <p:nvPr/>
        </p:nvCxnSpPr>
        <p:spPr>
          <a:xfrm rot="5400000">
            <a:off x="5836325" y="-34250"/>
            <a:ext cx="253500" cy="4993800"/>
          </a:xfrm>
          <a:prstGeom prst="bentConnector3">
            <a:avLst>
              <a:gd fmla="val 19395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pic>
        <p:nvPicPr>
          <p:cNvPr id="134" name="Google Shape;134;p16"/>
          <p:cNvPicPr preferRelativeResize="0"/>
          <p:nvPr/>
        </p:nvPicPr>
        <p:blipFill>
          <a:blip r:embed="rId3">
            <a:alphaModFix/>
          </a:blip>
          <a:stretch>
            <a:fillRect/>
          </a:stretch>
        </p:blipFill>
        <p:spPr>
          <a:xfrm>
            <a:off x="4174150" y="127875"/>
            <a:ext cx="3738731" cy="4986250"/>
          </a:xfrm>
          <a:prstGeom prst="rect">
            <a:avLst/>
          </a:prstGeom>
          <a:noFill/>
          <a:ln>
            <a:noFill/>
          </a:ln>
        </p:spPr>
      </p:pic>
      <p:sp>
        <p:nvSpPr>
          <p:cNvPr id="135" name="Google Shape;135;p16"/>
          <p:cNvSpPr txBox="1"/>
          <p:nvPr/>
        </p:nvSpPr>
        <p:spPr>
          <a:xfrm>
            <a:off x="259350" y="942175"/>
            <a:ext cx="35172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Learning is the process of adjusting the weights of the layers in a network against the gradient.</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This is done using an algorithm called </a:t>
            </a:r>
            <a:r>
              <a:rPr b="1" lang="en" sz="1500">
                <a:solidFill>
                  <a:schemeClr val="dk2"/>
                </a:solidFill>
              </a:rPr>
              <a:t>Backpropagation</a:t>
            </a:r>
            <a:r>
              <a:rPr lang="en" sz="1500">
                <a:solidFill>
                  <a:schemeClr val="dk2"/>
                </a:solidFill>
              </a:rPr>
              <a: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Key idea is to calculate the derivative of the error against the parameters of the network, and move the parameters against the gradient to gradually lower the error, which directs the network’s output towards the desired output</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nvSpPr>
        <p:spPr>
          <a:xfrm>
            <a:off x="317900" y="890650"/>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1" name="Google Shape;141;p17"/>
          <p:cNvPicPr preferRelativeResize="0"/>
          <p:nvPr/>
        </p:nvPicPr>
        <p:blipFill>
          <a:blip r:embed="rId3">
            <a:alphaModFix/>
          </a:blip>
          <a:stretch>
            <a:fillRect/>
          </a:stretch>
        </p:blipFill>
        <p:spPr>
          <a:xfrm>
            <a:off x="4422575" y="0"/>
            <a:ext cx="3856647" cy="5143499"/>
          </a:xfrm>
          <a:prstGeom prst="rect">
            <a:avLst/>
          </a:prstGeom>
          <a:noFill/>
          <a:ln>
            <a:noFill/>
          </a:ln>
        </p:spPr>
      </p:pic>
      <p:sp>
        <p:nvSpPr>
          <p:cNvPr id="142" name="Google Shape;142;p17"/>
          <p:cNvSpPr txBox="1"/>
          <p:nvPr/>
        </p:nvSpPr>
        <p:spPr>
          <a:xfrm>
            <a:off x="317900" y="1759350"/>
            <a:ext cx="351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Here our loss function is “squared error”</a:t>
            </a:r>
            <a:endParaRPr sz="1600">
              <a:solidFill>
                <a:schemeClr val="dk2"/>
              </a:solidFill>
            </a:endParaRPr>
          </a:p>
          <a:p>
            <a:pPr indent="0" lvl="0" marL="0" rtl="0" algn="l">
              <a:spcBef>
                <a:spcPts val="0"/>
              </a:spcBef>
              <a:spcAft>
                <a:spcPts val="0"/>
              </a:spcAft>
              <a:buNone/>
            </a:pPr>
            <a:r>
              <a:rPr lang="en" sz="1600">
                <a:solidFill>
                  <a:schemeClr val="dk2"/>
                </a:solidFill>
              </a:rPr>
              <a:t>There are several loss functions: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Root Mean Square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Cross Entropy Loss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Contrastive Loss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We’ll look at these later in the course</a:t>
            </a:r>
            <a:endParaRPr sz="1600">
              <a:solidFill>
                <a:schemeClr val="dk2"/>
              </a:solidFill>
            </a:endParaRPr>
          </a:p>
        </p:txBody>
      </p:sp>
      <p:sp>
        <p:nvSpPr>
          <p:cNvPr id="143" name="Google Shape;143;p17"/>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9" name="Google Shape;149;p18"/>
          <p:cNvPicPr preferRelativeResize="0"/>
          <p:nvPr/>
        </p:nvPicPr>
        <p:blipFill rotWithShape="1">
          <a:blip r:embed="rId3">
            <a:alphaModFix/>
          </a:blip>
          <a:srcRect b="21259" l="0" r="0" t="0"/>
          <a:stretch/>
        </p:blipFill>
        <p:spPr>
          <a:xfrm>
            <a:off x="4105600" y="181850"/>
            <a:ext cx="4447299" cy="4670275"/>
          </a:xfrm>
          <a:prstGeom prst="rect">
            <a:avLst/>
          </a:prstGeom>
          <a:noFill/>
          <a:ln>
            <a:noFill/>
          </a:ln>
        </p:spPr>
      </p:pic>
      <p:sp>
        <p:nvSpPr>
          <p:cNvPr id="150" name="Google Shape;150;p18"/>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56" name="Google Shape;156;p19"/>
          <p:cNvPicPr preferRelativeResize="0"/>
          <p:nvPr/>
        </p:nvPicPr>
        <p:blipFill>
          <a:blip r:embed="rId3">
            <a:alphaModFix/>
          </a:blip>
          <a:stretch>
            <a:fillRect/>
          </a:stretch>
        </p:blipFill>
        <p:spPr>
          <a:xfrm>
            <a:off x="4462875" y="20750"/>
            <a:ext cx="3825499" cy="5101999"/>
          </a:xfrm>
          <a:prstGeom prst="rect">
            <a:avLst/>
          </a:prstGeom>
          <a:noFill/>
          <a:ln>
            <a:noFill/>
          </a:ln>
        </p:spPr>
      </p:pic>
      <p:sp>
        <p:nvSpPr>
          <p:cNvPr id="157" name="Google Shape;157;p19"/>
          <p:cNvSpPr txBox="1"/>
          <p:nvPr/>
        </p:nvSpPr>
        <p:spPr>
          <a:xfrm>
            <a:off x="313500" y="241990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This is a key result, because in a typical Transformer model, matrix multiplications account for a significant portion of the operations, often exceeding </a:t>
            </a:r>
            <a:r>
              <a:rPr lang="en" sz="1600" u="sng">
                <a:solidFill>
                  <a:schemeClr val="dk2"/>
                </a:solidFill>
              </a:rPr>
              <a:t>80% of the total runtime</a:t>
            </a:r>
            <a:r>
              <a:rPr lang="en" sz="1600">
                <a:solidFill>
                  <a:schemeClr val="dk2"/>
                </a:solidFill>
              </a:rPr>
              <a:t>. </a:t>
            </a:r>
            <a:endParaRPr sz="1600">
              <a:solidFill>
                <a:schemeClr val="dk2"/>
              </a:solidFill>
            </a:endParaRPr>
          </a:p>
        </p:txBody>
      </p:sp>
      <p:sp>
        <p:nvSpPr>
          <p:cNvPr id="158" name="Google Shape;158;p19"/>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nvSpPr>
        <p:spPr>
          <a:xfrm>
            <a:off x="259350" y="896425"/>
            <a:ext cx="3517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Let’s look at ReLU now..</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Note:</a:t>
            </a:r>
            <a:r>
              <a:rPr lang="en" sz="1600">
                <a:solidFill>
                  <a:schemeClr val="dk2"/>
                </a:solidFill>
              </a:rPr>
              <a:t> In the derivation on the right, we are consider </a:t>
            </a:r>
            <a:r>
              <a:rPr i="1" lang="en" sz="1600">
                <a:solidFill>
                  <a:schemeClr val="dk2"/>
                </a:solidFill>
              </a:rPr>
              <a:t>x </a:t>
            </a:r>
            <a:r>
              <a:rPr lang="en" sz="1600">
                <a:solidFill>
                  <a:schemeClr val="dk2"/>
                </a:solidFill>
              </a:rPr>
              <a:t>as a 3*1 vector just as an example. In general, </a:t>
            </a:r>
            <a:r>
              <a:rPr i="1" lang="en" sz="1600">
                <a:solidFill>
                  <a:schemeClr val="dk2"/>
                </a:solidFill>
              </a:rPr>
              <a:t>x</a:t>
            </a:r>
            <a:r>
              <a:rPr lang="en" sz="1600">
                <a:solidFill>
                  <a:schemeClr val="dk2"/>
                </a:solidFill>
              </a:rPr>
              <a:t> would be a</a:t>
            </a:r>
            <a:r>
              <a:rPr i="1" lang="en" sz="1600">
                <a:solidFill>
                  <a:schemeClr val="dk2"/>
                </a:solidFill>
              </a:rPr>
              <a:t> m*n </a:t>
            </a:r>
            <a:r>
              <a:rPr lang="en" sz="1600">
                <a:solidFill>
                  <a:schemeClr val="dk2"/>
                </a:solidFill>
              </a:rPr>
              <a:t>matrix</a:t>
            </a:r>
            <a:endParaRPr sz="1600">
              <a:solidFill>
                <a:schemeClr val="dk2"/>
              </a:solidFill>
            </a:endParaRPr>
          </a:p>
        </p:txBody>
      </p:sp>
      <p:sp>
        <p:nvSpPr>
          <p:cNvPr id="164" name="Google Shape;164;p20"/>
          <p:cNvSpPr txBox="1"/>
          <p:nvPr/>
        </p:nvSpPr>
        <p:spPr>
          <a:xfrm>
            <a:off x="259350" y="269422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Note:</a:t>
            </a:r>
            <a:r>
              <a:rPr lang="en" sz="1600">
                <a:solidFill>
                  <a:schemeClr val="dk2"/>
                </a:solidFill>
              </a:rPr>
              <a:t> ReLU doesn’t have any parameters.. But we still need to calculate the derivative of its output against input</a:t>
            </a:r>
            <a:endParaRPr sz="1600">
              <a:solidFill>
                <a:schemeClr val="dk2"/>
              </a:solidFill>
            </a:endParaRPr>
          </a:p>
        </p:txBody>
      </p:sp>
      <p:pic>
        <p:nvPicPr>
          <p:cNvPr id="165" name="Google Shape;165;p20"/>
          <p:cNvPicPr preferRelativeResize="0"/>
          <p:nvPr/>
        </p:nvPicPr>
        <p:blipFill>
          <a:blip r:embed="rId3">
            <a:alphaModFix/>
          </a:blip>
          <a:stretch>
            <a:fillRect/>
          </a:stretch>
        </p:blipFill>
        <p:spPr>
          <a:xfrm>
            <a:off x="4237575" y="79000"/>
            <a:ext cx="3639324" cy="4853698"/>
          </a:xfrm>
          <a:prstGeom prst="rect">
            <a:avLst/>
          </a:prstGeom>
          <a:noFill/>
          <a:ln>
            <a:noFill/>
          </a:ln>
        </p:spPr>
      </p:pic>
      <p:sp>
        <p:nvSpPr>
          <p:cNvPr id="166" name="Google Shape;166;p20"/>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sp>
        <p:nvSpPr>
          <p:cNvPr id="172" name="Google Shape;172;p21"/>
          <p:cNvSpPr txBox="1"/>
          <p:nvPr/>
        </p:nvSpPr>
        <p:spPr>
          <a:xfrm>
            <a:off x="313500" y="24199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Each layer uses the derivative of error against its output to calculate derivative of error against its parameters, and the derivative of error against its inputs, which is </a:t>
            </a:r>
            <a:r>
              <a:rPr lang="en" sz="1600" u="sng">
                <a:solidFill>
                  <a:schemeClr val="dk2"/>
                </a:solidFill>
              </a:rPr>
              <a:t>propagated back</a:t>
            </a:r>
            <a:r>
              <a:rPr lang="en" sz="1600">
                <a:solidFill>
                  <a:schemeClr val="dk2"/>
                </a:solidFill>
              </a:rPr>
              <a:t> to the previous layer..</a:t>
            </a:r>
            <a:endParaRPr sz="1600">
              <a:solidFill>
                <a:schemeClr val="dk2"/>
              </a:solidFill>
            </a:endParaRPr>
          </a:p>
        </p:txBody>
      </p:sp>
      <p:pic>
        <p:nvPicPr>
          <p:cNvPr id="173" name="Google Shape;173;p21"/>
          <p:cNvPicPr preferRelativeResize="0"/>
          <p:nvPr/>
        </p:nvPicPr>
        <p:blipFill>
          <a:blip r:embed="rId3">
            <a:alphaModFix/>
          </a:blip>
          <a:stretch>
            <a:fillRect/>
          </a:stretch>
        </p:blipFill>
        <p:spPr>
          <a:xfrm>
            <a:off x="4418825" y="0"/>
            <a:ext cx="3856647" cy="5143499"/>
          </a:xfrm>
          <a:prstGeom prst="rect">
            <a:avLst/>
          </a:prstGeom>
          <a:noFill/>
          <a:ln>
            <a:noFill/>
          </a:ln>
        </p:spPr>
      </p:pic>
      <p:sp>
        <p:nvSpPr>
          <p:cNvPr id="174" name="Google Shape;174;p21"/>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